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6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9" r:id="rId4"/>
    <p:sldId id="262" r:id="rId5"/>
    <p:sldId id="272" r:id="rId6"/>
    <p:sldId id="270" r:id="rId7"/>
    <p:sldId id="271" r:id="rId8"/>
    <p:sldId id="268" r:id="rId9"/>
    <p:sldId id="264" r:id="rId10"/>
    <p:sldId id="263" r:id="rId11"/>
    <p:sldId id="266" r:id="rId12"/>
    <p:sldId id="287" r:id="rId13"/>
    <p:sldId id="289" r:id="rId14"/>
    <p:sldId id="290" r:id="rId15"/>
    <p:sldId id="274" r:id="rId16"/>
    <p:sldId id="275" r:id="rId17"/>
    <p:sldId id="276" r:id="rId18"/>
    <p:sldId id="286" r:id="rId19"/>
    <p:sldId id="277" r:id="rId20"/>
    <p:sldId id="278" r:id="rId21"/>
    <p:sldId id="283" r:id="rId22"/>
    <p:sldId id="279" r:id="rId23"/>
    <p:sldId id="280" r:id="rId24"/>
    <p:sldId id="284" r:id="rId25"/>
    <p:sldId id="288" r:id="rId26"/>
    <p:sldId id="281" r:id="rId27"/>
    <p:sldId id="265" r:id="rId28"/>
    <p:sldId id="267" r:id="rId29"/>
    <p:sldId id="282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6904EC6D-F861-4F7D-9A81-1D701D947C7A}">
          <p14:sldIdLst>
            <p14:sldId id="256"/>
            <p14:sldId id="259"/>
            <p14:sldId id="269"/>
            <p14:sldId id="262"/>
            <p14:sldId id="272"/>
            <p14:sldId id="270"/>
            <p14:sldId id="271"/>
            <p14:sldId id="268"/>
            <p14:sldId id="264"/>
            <p14:sldId id="263"/>
            <p14:sldId id="266"/>
            <p14:sldId id="287"/>
            <p14:sldId id="289"/>
            <p14:sldId id="290"/>
            <p14:sldId id="274"/>
            <p14:sldId id="275"/>
            <p14:sldId id="276"/>
            <p14:sldId id="286"/>
            <p14:sldId id="277"/>
            <p14:sldId id="278"/>
            <p14:sldId id="283"/>
            <p14:sldId id="279"/>
            <p14:sldId id="280"/>
            <p14:sldId id="284"/>
            <p14:sldId id="288"/>
            <p14:sldId id="281"/>
            <p14:sldId id="265"/>
            <p14:sldId id="267"/>
            <p14:sldId id="282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61812" autoAdjust="0"/>
  </p:normalViewPr>
  <p:slideViewPr>
    <p:cSldViewPr>
      <p:cViewPr>
        <p:scale>
          <a:sx n="80" d="100"/>
          <a:sy n="80" d="100"/>
        </p:scale>
        <p:origin x="-106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3D207-F211-42F9-B3E2-B72236B187C5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4E88A-B819-42FE-BB11-CE9B723E31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396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FF07-13A3-4AE3-BE58-1E746CB92DBF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AF3A1-ED2C-4EAA-813D-A5070A50E9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64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Estacas Pré-fabricadas de Concreto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46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AF3A1-ED2C-4EAA-813D-A5070A50E9F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5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Estacas Pré-fabricadas de Concreto   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69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97B6DA-7A02-43D9-A8D5-49AA3CBF0BDC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645D-591D-4528-8CDB-C994BF7525F9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7559-908F-4069-9AA4-37B69B1A4D2D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6F6DF3-C6B0-4488-932F-21C7659B3794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/>
              <a:t>Teste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DD7122-AE96-4F14-984D-A39235A7C650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05544-3847-4A32-8E16-A43650753020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376A-B72F-40BF-9F01-B82F0BEB98D0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190369-FCA5-432A-8F71-87CFE020945E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/>
              <a:t>Teste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C096F-A4C9-4E47-8C0C-D71A8A90D213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2BC50E-51B7-44ED-AD40-E7C575A0E20E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pt-BR" smtClean="0"/>
              <a:t>Teste</a:t>
            </a: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0427AA-8D30-49E8-84D8-DF43609D9ECC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BR" smtClean="0"/>
              <a:t>Teste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B81541-F699-4CF8-9D91-B6E95426D854}" type="datetime1">
              <a:rPr lang="pt-BR" smtClean="0"/>
              <a:pPr/>
              <a:t>31/10/2013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Teste</a:t>
            </a:r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723666-7204-4F5C-B1C6-FF1C4DEE85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samu@foa.com.br" TargetMode="External"/><Relationship Id="rId2" Type="http://schemas.openxmlformats.org/officeDocument/2006/relationships/hyperlink" Target="mailto:roberto@foa.com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1" y="188640"/>
            <a:ext cx="6705311" cy="24520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/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/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/>
            </a:r>
            <a:br>
              <a:rPr lang="pt-BR" dirty="0" smtClean="0">
                <a:solidFill>
                  <a:srgbClr val="FFFF00"/>
                </a:solidFill>
              </a:rPr>
            </a:br>
            <a:r>
              <a:rPr lang="pt-BR" dirty="0" smtClean="0">
                <a:solidFill>
                  <a:srgbClr val="FFFF00"/>
                </a:solidFill>
              </a:rPr>
              <a:t>Fundações em Estacas Pré-fabricadas de Concreto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7526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</a:rPr>
              <a:t>Engos</a:t>
            </a:r>
            <a:r>
              <a:rPr lang="pt-BR" dirty="0" smtClean="0">
                <a:solidFill>
                  <a:schemeClr val="tx1"/>
                </a:solidFill>
              </a:rPr>
              <a:t>. Roberto José </a:t>
            </a:r>
            <a:r>
              <a:rPr lang="pt-BR" dirty="0" err="1" smtClean="0">
                <a:solidFill>
                  <a:schemeClr val="tx1"/>
                </a:solidFill>
              </a:rPr>
              <a:t>Foá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Isamu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Tamura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  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Forma melhor de Armazenamento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472608" cy="470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Controles de Execução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   </a:t>
            </a:r>
            <a:r>
              <a:rPr lang="pt-BR" b="1" dirty="0" smtClean="0">
                <a:solidFill>
                  <a:srgbClr val="FFFF00"/>
                </a:solidFill>
              </a:rPr>
              <a:t>1- Diagrama de Cravação</a:t>
            </a: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2- Nega</a:t>
            </a: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3- Repique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6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Controles de Execução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endParaRPr lang="pt-BR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/>
              <a:t>   </a:t>
            </a:r>
            <a:r>
              <a:rPr lang="pt-BR" b="1" dirty="0" smtClean="0">
                <a:solidFill>
                  <a:srgbClr val="FFFF00"/>
                </a:solidFill>
              </a:rPr>
              <a:t>CRITÉRIOS </a:t>
            </a:r>
            <a:r>
              <a:rPr lang="pt-BR" b="1" dirty="0">
                <a:solidFill>
                  <a:srgbClr val="FFFF00"/>
                </a:solidFill>
              </a:rPr>
              <a:t>DE ACEITAÇÃO DAS ESTACAS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“A empresa produtora  </a:t>
            </a:r>
            <a:r>
              <a:rPr lang="pt-BR" dirty="0"/>
              <a:t>de estacas </a:t>
            </a:r>
            <a:r>
              <a:rPr lang="pt-BR" dirty="0" smtClean="0"/>
              <a:t>pré-fabricadas </a:t>
            </a:r>
            <a:r>
              <a:rPr lang="pt-BR" dirty="0"/>
              <a:t>deve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apresentar  resultados </a:t>
            </a:r>
            <a:r>
              <a:rPr lang="pt-BR" dirty="0"/>
              <a:t>de ensaios de resistência do </a:t>
            </a:r>
            <a:r>
              <a:rPr lang="pt-BR" dirty="0" smtClean="0"/>
              <a:t>concreto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nas várias </a:t>
            </a:r>
            <a:r>
              <a:rPr lang="pt-BR" dirty="0"/>
              <a:t>idades. Em cada estaca deve constar a data de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sua</a:t>
            </a:r>
            <a:r>
              <a:rPr lang="pt-BR" dirty="0"/>
              <a:t> </a:t>
            </a:r>
            <a:r>
              <a:rPr lang="pt-BR" dirty="0" smtClean="0"/>
              <a:t>moldagem</a:t>
            </a:r>
            <a:r>
              <a:rPr lang="pt-BR" dirty="0"/>
              <a:t>”.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Quanto </a:t>
            </a:r>
            <a:r>
              <a:rPr lang="pt-BR" dirty="0"/>
              <a:t>a limites de fissuras ou </a:t>
            </a:r>
            <a:r>
              <a:rPr lang="pt-BR" dirty="0" smtClean="0"/>
              <a:t> trincas, como </a:t>
            </a:r>
            <a:r>
              <a:rPr lang="pt-BR" dirty="0"/>
              <a:t>critério para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aceitar </a:t>
            </a:r>
            <a:r>
              <a:rPr lang="pt-BR" dirty="0"/>
              <a:t>ou rejeitas as estacas</a:t>
            </a:r>
            <a:r>
              <a:rPr lang="pt-BR" dirty="0" smtClean="0"/>
              <a:t>, deve-se obedecer ao prescrito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na nova Norma </a:t>
            </a:r>
            <a:r>
              <a:rPr lang="pt-BR" b="1" dirty="0">
                <a:solidFill>
                  <a:srgbClr val="FFFF00"/>
                </a:solidFill>
              </a:rPr>
              <a:t>Projeto 18:600_23-001, </a:t>
            </a:r>
            <a:r>
              <a:rPr lang="pt-BR" b="1" dirty="0" smtClean="0">
                <a:solidFill>
                  <a:srgbClr val="FFFF00"/>
                </a:solidFill>
              </a:rPr>
              <a:t>ABNT/CB-18,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com especial atenção às estacas </a:t>
            </a:r>
            <a:r>
              <a:rPr lang="pt-BR" dirty="0"/>
              <a:t>vazadas </a:t>
            </a:r>
            <a:r>
              <a:rPr lang="pt-BR" dirty="0" smtClean="0"/>
              <a:t>e não protendidas.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9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Nega e Repique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322541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4552380" cy="296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98323"/>
            <a:ext cx="3688284" cy="23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7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Nega e Repique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4451677" cy="34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3686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5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Verificação do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   </a:t>
            </a:r>
            <a:r>
              <a:rPr lang="pt-BR" b="1" dirty="0" smtClean="0">
                <a:solidFill>
                  <a:srgbClr val="FFFF00"/>
                </a:solidFill>
              </a:rPr>
              <a:t>1- Ensaios de Carregamento Dinâmico</a:t>
            </a: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2- Provas de Carga Estática</a:t>
            </a:r>
          </a:p>
          <a:p>
            <a:endParaRPr lang="pt-BR" dirty="0" smtClean="0">
              <a:solidFill>
                <a:srgbClr val="FFFF00"/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1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Provas e ensaios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48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9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Provas e ensaios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628800"/>
            <a:ext cx="80676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6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Provas e ensaios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2" y="2545524"/>
            <a:ext cx="7377531" cy="323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6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Ensaio de carregamento dinâmico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 smtClean="0"/>
              <a:t> </a:t>
            </a:r>
          </a:p>
          <a:p>
            <a:pPr marL="0" indent="0">
              <a:buNone/>
            </a:pPr>
            <a:r>
              <a:rPr lang="pt-BR" b="1" dirty="0" smtClean="0"/>
              <a:t>    Informações </a:t>
            </a:r>
            <a:r>
              <a:rPr lang="pt-BR" b="1" dirty="0"/>
              <a:t>obtidas no Ensaio </a:t>
            </a:r>
            <a:r>
              <a:rPr lang="pt-BR" b="1" dirty="0" smtClean="0"/>
              <a:t>PDA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• </a:t>
            </a:r>
            <a:r>
              <a:rPr lang="pt-BR" b="1" dirty="0">
                <a:solidFill>
                  <a:srgbClr val="FFFF00"/>
                </a:solidFill>
              </a:rPr>
              <a:t>Avaliação da Capacidade de Carga da </a:t>
            </a:r>
            <a:r>
              <a:rPr lang="pt-BR" b="1" dirty="0" smtClean="0">
                <a:solidFill>
                  <a:srgbClr val="FFFF00"/>
                </a:solidFill>
              </a:rPr>
              <a:t>Estaca.</a:t>
            </a:r>
            <a:endParaRPr lang="pt-B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• </a:t>
            </a:r>
            <a:r>
              <a:rPr lang="pt-BR" b="1" dirty="0">
                <a:solidFill>
                  <a:srgbClr val="FFFF00"/>
                </a:solidFill>
              </a:rPr>
              <a:t>Tensões máximas de compressão e de tração.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• </a:t>
            </a:r>
            <a:r>
              <a:rPr lang="pt-BR" b="1" dirty="0">
                <a:solidFill>
                  <a:srgbClr val="FFFF00"/>
                </a:solidFill>
              </a:rPr>
              <a:t>Integridade da estaca, posição do dano e 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    intensidade</a:t>
            </a:r>
            <a:r>
              <a:rPr lang="pt-BR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• </a:t>
            </a:r>
            <a:r>
              <a:rPr lang="pt-BR" b="1" dirty="0">
                <a:solidFill>
                  <a:srgbClr val="FFFF00"/>
                </a:solidFill>
              </a:rPr>
              <a:t>Energia efetivamente transferida 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• </a:t>
            </a:r>
            <a:r>
              <a:rPr lang="pt-BR" b="1" dirty="0">
                <a:solidFill>
                  <a:srgbClr val="FFFF00"/>
                </a:solidFill>
              </a:rPr>
              <a:t>Deslocamento máximo da estaca no golpe.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• </a:t>
            </a:r>
            <a:r>
              <a:rPr lang="pt-BR" b="1" dirty="0">
                <a:solidFill>
                  <a:srgbClr val="FFFF00"/>
                </a:solidFill>
              </a:rPr>
              <a:t>Da análise CAPWAP®, determina-se a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   distribuição de resistências </a:t>
            </a:r>
            <a:r>
              <a:rPr lang="pt-BR" b="1" dirty="0">
                <a:solidFill>
                  <a:srgbClr val="FFFF00"/>
                </a:solidFill>
              </a:rPr>
              <a:t>(atrito e </a:t>
            </a:r>
            <a:r>
              <a:rPr lang="pt-BR" b="1" dirty="0" smtClean="0">
                <a:solidFill>
                  <a:srgbClr val="FFFF00"/>
                </a:solidFill>
              </a:rPr>
              <a:t>ponta)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 smtClean="0">
              <a:solidFill>
                <a:srgbClr val="FFFF00"/>
              </a:solidFill>
            </a:endParaRPr>
          </a:p>
          <a:p>
            <a:r>
              <a:rPr lang="pt-BR" b="1" dirty="0" smtClean="0">
                <a:solidFill>
                  <a:srgbClr val="FFFF00"/>
                </a:solidFill>
              </a:rPr>
              <a:t>Receber Fundação por Estacas </a:t>
            </a:r>
            <a:r>
              <a:rPr lang="pt-BR" b="1" dirty="0" err="1" smtClean="0">
                <a:solidFill>
                  <a:srgbClr val="FFFF00"/>
                </a:solidFill>
              </a:rPr>
              <a:t>Pré-fabricadas</a:t>
            </a:r>
            <a:r>
              <a:rPr lang="pt-BR" b="1" dirty="0" smtClean="0">
                <a:solidFill>
                  <a:srgbClr val="FFFF00"/>
                </a:solidFill>
              </a:rPr>
              <a:t> de Concreto</a:t>
            </a:r>
          </a:p>
          <a:p>
            <a:pPr marL="0" indent="0">
              <a:buNone/>
            </a:pPr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b="1" dirty="0" smtClean="0">
                <a:solidFill>
                  <a:srgbClr val="FFFF00"/>
                </a:solidFill>
              </a:rPr>
              <a:t>Avaliar a Opção de Fundação Estacas </a:t>
            </a:r>
            <a:r>
              <a:rPr lang="pt-BR" b="1" dirty="0" err="1" smtClean="0">
                <a:solidFill>
                  <a:srgbClr val="FFFF00"/>
                </a:solidFill>
              </a:rPr>
              <a:t>Pré-fabricadas</a:t>
            </a:r>
            <a:r>
              <a:rPr lang="pt-BR" b="1" dirty="0" smtClean="0">
                <a:solidFill>
                  <a:srgbClr val="FFFF00"/>
                </a:solidFill>
              </a:rPr>
              <a:t> de Concreto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Ensaio de carregamento dinâmico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</a:t>
            </a:r>
          </a:p>
          <a:p>
            <a:pPr marL="0" indent="0">
              <a:buNone/>
            </a:pPr>
            <a:r>
              <a:rPr lang="pt-BR" b="1" dirty="0" smtClean="0"/>
              <a:t>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3" y="1556792"/>
            <a:ext cx="3663059" cy="510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9190"/>
            <a:ext cx="3702494" cy="391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6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Ensaio de carregamento dinâmico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</a:t>
            </a:r>
          </a:p>
          <a:p>
            <a:pPr marL="0" indent="0">
              <a:buNone/>
            </a:pPr>
            <a:r>
              <a:rPr lang="pt-BR" b="1" dirty="0" smtClean="0"/>
              <a:t>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205172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Transdutores</a:t>
            </a:r>
            <a:r>
              <a:rPr lang="en-US" dirty="0" smtClean="0">
                <a:solidFill>
                  <a:srgbClr val="FFFF00"/>
                </a:solidFill>
              </a:rPr>
              <a:t> de </a:t>
            </a:r>
            <a:r>
              <a:rPr lang="en-US" dirty="0" err="1" smtClean="0">
                <a:solidFill>
                  <a:srgbClr val="FFFF00"/>
                </a:solidFill>
              </a:rPr>
              <a:t>deformação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 </a:t>
            </a:r>
            <a:r>
              <a:rPr lang="en-US" dirty="0" err="1" smtClean="0">
                <a:solidFill>
                  <a:srgbClr val="FFFF00"/>
                </a:solidFill>
              </a:rPr>
              <a:t>acelerômetro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instalados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estaca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51720" y="1412776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Sensores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utilizados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3600400" cy="38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6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Prova de Carga Estática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    </a:t>
            </a:r>
            <a:r>
              <a:rPr lang="pt-BR" b="1" dirty="0" smtClean="0">
                <a:solidFill>
                  <a:srgbClr val="FFFF00"/>
                </a:solidFill>
              </a:rPr>
              <a:t>Sistema de Reação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3" y="2636912"/>
            <a:ext cx="8071033" cy="400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359969" y="3244334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Sistema de Reação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4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Prova de Carga Estática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272808" cy="490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Prova de Carga Estática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780722" cy="44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979712" y="148478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Resultado Típico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Arrasamento da estaca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   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76872"/>
            <a:ext cx="4368360" cy="311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44" y="2276872"/>
            <a:ext cx="3927692" cy="317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2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FF00"/>
                </a:solidFill>
              </a:rPr>
              <a:t>•</a:t>
            </a:r>
            <a:r>
              <a:rPr lang="pt-BR" b="1" dirty="0" smtClean="0"/>
              <a:t> </a:t>
            </a:r>
            <a:r>
              <a:rPr lang="pt-BR" b="1" dirty="0" smtClean="0">
                <a:solidFill>
                  <a:srgbClr val="FFFF00"/>
                </a:solidFill>
              </a:rPr>
              <a:t>Estacas pré-fabricadas de </a:t>
            </a:r>
            <a:r>
              <a:rPr lang="pt-BR" b="1" dirty="0">
                <a:solidFill>
                  <a:srgbClr val="FFFF00"/>
                </a:solidFill>
              </a:rPr>
              <a:t>concreto apresentam 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 vantagens que </a:t>
            </a:r>
            <a:r>
              <a:rPr lang="pt-BR" b="1" dirty="0">
                <a:solidFill>
                  <a:srgbClr val="FFFF00"/>
                </a:solidFill>
              </a:rPr>
              <a:t>superam </a:t>
            </a:r>
            <a:r>
              <a:rPr lang="pt-BR" b="1" dirty="0" smtClean="0">
                <a:solidFill>
                  <a:srgbClr val="FFFF00"/>
                </a:solidFill>
              </a:rPr>
              <a:t>em muito as desvantagens,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 se bem utilizadas;</a:t>
            </a:r>
            <a:endParaRPr lang="pt-B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• </a:t>
            </a:r>
            <a:r>
              <a:rPr lang="pt-BR" b="1" dirty="0">
                <a:solidFill>
                  <a:srgbClr val="FFFF00"/>
                </a:solidFill>
              </a:rPr>
              <a:t>É melhor </a:t>
            </a:r>
            <a:r>
              <a:rPr lang="pt-BR" b="1" dirty="0" smtClean="0">
                <a:solidFill>
                  <a:srgbClr val="FFFF00"/>
                </a:solidFill>
              </a:rPr>
              <a:t>má estaca(produto) bem </a:t>
            </a:r>
            <a:r>
              <a:rPr lang="pt-BR" b="1" dirty="0">
                <a:solidFill>
                  <a:srgbClr val="FFFF00"/>
                </a:solidFill>
              </a:rPr>
              <a:t>cravada do que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</a:t>
            </a:r>
            <a:r>
              <a:rPr lang="pt-BR" b="1" dirty="0" smtClean="0">
                <a:solidFill>
                  <a:srgbClr val="FFFF00"/>
                </a:solidFill>
              </a:rPr>
              <a:t>estaca boa </a:t>
            </a:r>
            <a:r>
              <a:rPr lang="pt-BR" b="1" dirty="0" smtClean="0">
                <a:solidFill>
                  <a:srgbClr val="FFFF00"/>
                </a:solidFill>
              </a:rPr>
              <a:t>mal cravada</a:t>
            </a:r>
            <a:r>
              <a:rPr lang="pt-BR" b="1" dirty="0">
                <a:solidFill>
                  <a:srgbClr val="FFFF00"/>
                </a:solidFill>
              </a:rPr>
              <a:t>;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• </a:t>
            </a:r>
            <a:r>
              <a:rPr lang="pt-BR" b="1" dirty="0">
                <a:solidFill>
                  <a:srgbClr val="FFFF00"/>
                </a:solidFill>
              </a:rPr>
              <a:t>Estacas </a:t>
            </a:r>
            <a:r>
              <a:rPr lang="pt-BR" b="1" dirty="0" smtClean="0">
                <a:solidFill>
                  <a:srgbClr val="FFFF00"/>
                </a:solidFill>
              </a:rPr>
              <a:t>pré-fabricadas de </a:t>
            </a:r>
            <a:r>
              <a:rPr lang="pt-BR" b="1" dirty="0">
                <a:solidFill>
                  <a:srgbClr val="FFFF00"/>
                </a:solidFill>
              </a:rPr>
              <a:t>concreto quebram porque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são testadas </a:t>
            </a:r>
            <a:r>
              <a:rPr lang="pt-BR" b="1" dirty="0">
                <a:solidFill>
                  <a:srgbClr val="FFFF00"/>
                </a:solidFill>
              </a:rPr>
              <a:t>no </a:t>
            </a:r>
            <a:r>
              <a:rPr lang="pt-BR" b="1" dirty="0" smtClean="0">
                <a:solidFill>
                  <a:srgbClr val="FFFF00"/>
                </a:solidFill>
              </a:rPr>
              <a:t>limite, sentindo o solo.  O percentual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é pequeno;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• </a:t>
            </a:r>
            <a:r>
              <a:rPr lang="pt-BR" b="1" dirty="0">
                <a:solidFill>
                  <a:srgbClr val="FFFF00"/>
                </a:solidFill>
              </a:rPr>
              <a:t>Seguir Norma da ABNT não é recomendação – é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obrigação</a:t>
            </a:r>
            <a:r>
              <a:rPr lang="pt-BR" b="1" dirty="0">
                <a:solidFill>
                  <a:srgbClr val="FFFF00"/>
                </a:solidFill>
              </a:rPr>
              <a:t>;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• </a:t>
            </a:r>
            <a:r>
              <a:rPr lang="pt-BR" b="1" dirty="0">
                <a:solidFill>
                  <a:srgbClr val="FFFF00"/>
                </a:solidFill>
              </a:rPr>
              <a:t>A construtora não deve simplesmente “terceirizar”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toda responsabilidade </a:t>
            </a:r>
            <a:r>
              <a:rPr lang="pt-BR" b="1" dirty="0">
                <a:solidFill>
                  <a:srgbClr val="FFFF00"/>
                </a:solidFill>
              </a:rPr>
              <a:t>dos serviços de fundações – </a:t>
            </a:r>
            <a:r>
              <a:rPr lang="pt-BR" b="1" dirty="0" smtClean="0">
                <a:solidFill>
                  <a:srgbClr val="FFFF00"/>
                </a:solidFill>
              </a:rPr>
              <a:t>  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tem </a:t>
            </a:r>
            <a:r>
              <a:rPr lang="pt-BR" b="1" dirty="0">
                <a:solidFill>
                  <a:srgbClr val="FFFF00"/>
                </a:solidFill>
              </a:rPr>
              <a:t>que </a:t>
            </a:r>
            <a:r>
              <a:rPr lang="pt-BR" b="1" dirty="0" smtClean="0">
                <a:solidFill>
                  <a:srgbClr val="FFFF00"/>
                </a:solidFill>
              </a:rPr>
              <a:t>saber fiscalizar 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Opções de </a:t>
            </a:r>
            <a:r>
              <a:rPr lang="pt-BR" dirty="0" err="1" smtClean="0"/>
              <a:t>fundaçÃo</a:t>
            </a:r>
            <a:r>
              <a:rPr lang="pt-BR" dirty="0" smtClean="0"/>
              <a:t> em estacas pré-fabricadas- 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1- Confiabilidade - Teste em todas as Estacas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2- Segurança para atravessar solos moles  ou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</a:t>
            </a:r>
            <a:r>
              <a:rPr lang="pt-BR" b="1" dirty="0" smtClean="0">
                <a:solidFill>
                  <a:srgbClr val="FFFF00"/>
                </a:solidFill>
              </a:rPr>
              <a:t> com nível d´água alto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3- </a:t>
            </a:r>
            <a:r>
              <a:rPr lang="pt-BR" b="1" dirty="0" smtClean="0">
                <a:solidFill>
                  <a:srgbClr val="FFFF00"/>
                </a:solidFill>
              </a:rPr>
              <a:t>Inspeção ao longo do processo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4- Qualidade - Concreto </a:t>
            </a:r>
            <a:r>
              <a:rPr lang="pt-BR" b="1" dirty="0" smtClean="0">
                <a:solidFill>
                  <a:srgbClr val="FFFF00"/>
                </a:solidFill>
              </a:rPr>
              <a:t>Pré-fabricado 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 </a:t>
            </a:r>
            <a:r>
              <a:rPr lang="pt-BR" b="1" dirty="0" smtClean="0">
                <a:solidFill>
                  <a:srgbClr val="FFFF00"/>
                </a:solidFill>
              </a:rPr>
              <a:t>x Concreto  Moldado  </a:t>
            </a:r>
            <a:r>
              <a:rPr lang="pt-BR" b="1" dirty="0" smtClean="0">
                <a:solidFill>
                  <a:srgbClr val="FFFF00"/>
                </a:solidFill>
              </a:rPr>
              <a:t>“In Loco”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5- Controle da Execução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6- Facilidade nos Ensaios e Provas  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7- Obra Limpa, sem resíduos de escavação.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8- </a:t>
            </a:r>
            <a:r>
              <a:rPr lang="pt-BR" b="1" dirty="0">
                <a:solidFill>
                  <a:srgbClr val="FFFF00"/>
                </a:solidFill>
              </a:rPr>
              <a:t>Custo Fixo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2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Opções de fundação em estacas pré-fabricadas- Desvantagens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 dirty="0" smtClean="0"/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   </a:t>
            </a:r>
            <a:r>
              <a:rPr lang="pt-BR" b="1" dirty="0" smtClean="0">
                <a:solidFill>
                  <a:srgbClr val="FFFF00"/>
                </a:solidFill>
              </a:rPr>
              <a:t>1- Vibração em Ambientes Confinados</a:t>
            </a:r>
          </a:p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2- Ruído</a:t>
            </a:r>
          </a:p>
          <a:p>
            <a:pPr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3- Quebra?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5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Bibliografia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  </a:t>
            </a:r>
          </a:p>
          <a:p>
            <a:pPr marL="0" indent="0">
              <a:buNone/>
            </a:pPr>
            <a:r>
              <a:rPr lang="pt-BR" dirty="0" smtClean="0"/>
              <a:t>   </a:t>
            </a:r>
            <a:r>
              <a:rPr lang="pt-BR" b="1" dirty="0" smtClean="0">
                <a:solidFill>
                  <a:srgbClr val="FFFF00"/>
                </a:solidFill>
              </a:rPr>
              <a:t>1. Fundações – Teoria e Prática, Editora PINI.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2. </a:t>
            </a:r>
            <a:r>
              <a:rPr lang="pt-BR" b="1" dirty="0">
                <a:solidFill>
                  <a:srgbClr val="FFFF00"/>
                </a:solidFill>
              </a:rPr>
              <a:t>Manual de Procedimentos da ABEF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3. </a:t>
            </a:r>
            <a:r>
              <a:rPr lang="pt-BR" b="1" dirty="0">
                <a:solidFill>
                  <a:srgbClr val="FFFF00"/>
                </a:solidFill>
              </a:rPr>
              <a:t>Manual Técnico – Estacas Pré-Fabricadas de </a:t>
            </a:r>
            <a:r>
              <a:rPr lang="pt-BR" b="1" dirty="0" smtClean="0">
                <a:solidFill>
                  <a:srgbClr val="FFFF00"/>
                </a:solidFill>
              </a:rPr>
              <a:t>   </a:t>
            </a:r>
          </a:p>
          <a:p>
            <a:pPr marL="0" indent="0">
              <a:buNone/>
            </a:pPr>
            <a:r>
              <a:rPr lang="pt-BR" b="1" dirty="0">
                <a:solidFill>
                  <a:srgbClr val="FFFF00"/>
                </a:solidFill>
              </a:rPr>
              <a:t> </a:t>
            </a:r>
            <a:r>
              <a:rPr lang="pt-BR" b="1" dirty="0" smtClean="0">
                <a:solidFill>
                  <a:srgbClr val="FFFF00"/>
                </a:solidFill>
              </a:rPr>
              <a:t>      Concreto</a:t>
            </a:r>
            <a:r>
              <a:rPr lang="pt-BR" b="1" dirty="0">
                <a:solidFill>
                  <a:srgbClr val="FFFF00"/>
                </a:solidFill>
              </a:rPr>
              <a:t>, ABCIC, 2012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4. Projeto 18:600_23-001, ABNT/CB-18, abril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    </a:t>
            </a:r>
            <a:r>
              <a:rPr lang="pt-BR" b="1" dirty="0" smtClean="0">
                <a:solidFill>
                  <a:srgbClr val="FFFF00"/>
                </a:solidFill>
              </a:rPr>
              <a:t>2013</a:t>
            </a:r>
            <a:endParaRPr lang="pt-BR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5</a:t>
            </a:r>
            <a:r>
              <a:rPr lang="pt-BR" b="1" dirty="0">
                <a:solidFill>
                  <a:srgbClr val="FFFF00"/>
                </a:solidFill>
              </a:rPr>
              <a:t>. </a:t>
            </a:r>
            <a:r>
              <a:rPr lang="pt-BR" b="1" dirty="0" err="1">
                <a:solidFill>
                  <a:srgbClr val="FFFF00"/>
                </a:solidFill>
              </a:rPr>
              <a:t>Gonçalves,C</a:t>
            </a:r>
            <a:r>
              <a:rPr lang="pt-BR" b="1" dirty="0">
                <a:solidFill>
                  <a:srgbClr val="FFFF00"/>
                </a:solidFill>
              </a:rPr>
              <a:t>.; </a:t>
            </a:r>
            <a:r>
              <a:rPr lang="pt-BR" b="1" dirty="0" err="1">
                <a:solidFill>
                  <a:srgbClr val="FFFF00"/>
                </a:solidFill>
              </a:rPr>
              <a:t>Bernardes,G.P</a:t>
            </a:r>
            <a:r>
              <a:rPr lang="pt-BR" b="1" dirty="0">
                <a:solidFill>
                  <a:srgbClr val="FFFF00"/>
                </a:solidFill>
              </a:rPr>
              <a:t>. e Neves, L.F.S. ,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    Estacas </a:t>
            </a:r>
            <a:r>
              <a:rPr lang="pt-BR" b="1" dirty="0">
                <a:solidFill>
                  <a:srgbClr val="FFFF00"/>
                </a:solidFill>
              </a:rPr>
              <a:t>Pré-Fabricadas </a:t>
            </a:r>
            <a:r>
              <a:rPr lang="pt-BR" b="1" dirty="0" smtClean="0">
                <a:solidFill>
                  <a:srgbClr val="FFFF00"/>
                </a:solidFill>
              </a:rPr>
              <a:t>de Concreto</a:t>
            </a:r>
            <a:r>
              <a:rPr lang="pt-BR" b="1" dirty="0">
                <a:solidFill>
                  <a:srgbClr val="FFFF00"/>
                </a:solidFill>
              </a:rPr>
              <a:t>, Teoria e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    Prática</a:t>
            </a:r>
            <a:r>
              <a:rPr lang="pt-BR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6. </a:t>
            </a:r>
            <a:r>
              <a:rPr lang="pt-BR" b="1" dirty="0" err="1">
                <a:solidFill>
                  <a:srgbClr val="FFFF00"/>
                </a:solidFill>
              </a:rPr>
              <a:t>Velloso,D.A</a:t>
            </a:r>
            <a:r>
              <a:rPr lang="pt-BR" b="1" dirty="0">
                <a:solidFill>
                  <a:srgbClr val="FFFF00"/>
                </a:solidFill>
              </a:rPr>
              <a:t>., Lopes, F.R., livro Fundações, 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    Oficina </a:t>
            </a:r>
            <a:r>
              <a:rPr lang="pt-BR" b="1" dirty="0">
                <a:solidFill>
                  <a:srgbClr val="FFFF00"/>
                </a:solidFill>
              </a:rPr>
              <a:t>do Texto, 2010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   7. </a:t>
            </a:r>
            <a:r>
              <a:rPr lang="pt-BR" b="1" dirty="0">
                <a:solidFill>
                  <a:srgbClr val="FFFF00"/>
                </a:solidFill>
              </a:rPr>
              <a:t>Norma NBR 6122/2010 da ABNT</a:t>
            </a:r>
            <a:endParaRPr lang="pt-BR" b="1" dirty="0" smtClean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0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Recebimento da Fundação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pt-BR" sz="2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1- Introdução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2- Documentos Técnicos Iniciais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3- Segurança nas Operações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4- Situação do Canteiro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5- Locação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6- Estocagem das Estacas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7- Controles de Execução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8- Verificação do Desempenho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  9- </a:t>
            </a:r>
            <a:r>
              <a:rPr lang="pt-BR" sz="2600" b="1" dirty="0" smtClean="0">
                <a:solidFill>
                  <a:srgbClr val="FFFF00"/>
                </a:solidFill>
              </a:rPr>
              <a:t>Arrasamento da Estaca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10- Conclusões</a:t>
            </a:r>
          </a:p>
          <a:p>
            <a:pPr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 </a:t>
            </a:r>
            <a:r>
              <a:rPr lang="pt-BR" sz="2600" b="1" dirty="0" smtClean="0">
                <a:solidFill>
                  <a:srgbClr val="FFFF00"/>
                </a:solidFill>
              </a:rPr>
              <a:t>11- Referências Bibliográficas</a:t>
            </a:r>
          </a:p>
          <a:p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         </a:t>
            </a:r>
            <a:r>
              <a:rPr lang="pt-BR" sz="3200" b="1" dirty="0" smtClean="0">
                <a:solidFill>
                  <a:srgbClr val="FFFF00"/>
                </a:solidFill>
              </a:rPr>
              <a:t>OBRIGADO</a:t>
            </a:r>
          </a:p>
          <a:p>
            <a:endParaRPr lang="pt-BR" sz="3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3200" b="1" dirty="0" smtClean="0">
                <a:solidFill>
                  <a:srgbClr val="FFFF00"/>
                </a:solidFill>
              </a:rPr>
              <a:t>                  </a:t>
            </a:r>
            <a:r>
              <a:rPr lang="pt-BR" sz="2200" b="1" dirty="0" smtClean="0">
                <a:solidFill>
                  <a:srgbClr val="FFFF00"/>
                </a:solidFill>
              </a:rPr>
              <a:t>Roberto José </a:t>
            </a:r>
            <a:r>
              <a:rPr lang="pt-BR" sz="2200" b="1" dirty="0" err="1" smtClean="0">
                <a:solidFill>
                  <a:srgbClr val="FFFF00"/>
                </a:solidFill>
              </a:rPr>
              <a:t>Foá</a:t>
            </a:r>
            <a:endParaRPr lang="pt-BR" sz="2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200" b="1" dirty="0" smtClean="0">
                <a:solidFill>
                  <a:srgbClr val="FFFF00"/>
                </a:solidFill>
              </a:rPr>
              <a:t>                          </a:t>
            </a:r>
            <a:r>
              <a:rPr lang="pt-BR" sz="2200" b="1" dirty="0" smtClean="0">
                <a:hlinkClick r:id="rId2"/>
              </a:rPr>
              <a:t>roberto@foa.com.br</a:t>
            </a:r>
            <a:endParaRPr lang="pt-BR" sz="2200" b="1" dirty="0" smtClean="0"/>
          </a:p>
          <a:p>
            <a:pPr marL="0" indent="0">
              <a:buNone/>
            </a:pPr>
            <a:r>
              <a:rPr lang="pt-BR" sz="2200" b="1" dirty="0" smtClean="0">
                <a:solidFill>
                  <a:srgbClr val="FFFF00"/>
                </a:solidFill>
              </a:rPr>
              <a:t>                           </a:t>
            </a:r>
            <a:r>
              <a:rPr lang="pt-BR" sz="2200" b="1" dirty="0" err="1" smtClean="0">
                <a:solidFill>
                  <a:srgbClr val="FFFF00"/>
                </a:solidFill>
              </a:rPr>
              <a:t>Isamu</a:t>
            </a:r>
            <a:r>
              <a:rPr lang="pt-BR" sz="2200" b="1" dirty="0" smtClean="0">
                <a:solidFill>
                  <a:srgbClr val="FFFF00"/>
                </a:solidFill>
              </a:rPr>
              <a:t> </a:t>
            </a:r>
            <a:r>
              <a:rPr lang="pt-BR" sz="2200" b="1" dirty="0" err="1" smtClean="0">
                <a:solidFill>
                  <a:srgbClr val="FFFF00"/>
                </a:solidFill>
              </a:rPr>
              <a:t>Tamura</a:t>
            </a:r>
            <a:endParaRPr lang="pt-BR" sz="2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200" b="1" dirty="0" smtClean="0">
                <a:solidFill>
                  <a:schemeClr val="bg1"/>
                </a:solidFill>
              </a:rPr>
              <a:t>                           </a:t>
            </a:r>
            <a:r>
              <a:rPr lang="pt-BR" sz="2200" b="1" dirty="0" smtClean="0">
                <a:solidFill>
                  <a:schemeClr val="bg1"/>
                </a:solidFill>
                <a:hlinkClick r:id="rId3"/>
              </a:rPr>
              <a:t>isamu@foa.com.br</a:t>
            </a:r>
            <a:endParaRPr lang="pt-BR" sz="22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200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6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800" dirty="0" smtClean="0"/>
          </a:p>
          <a:p>
            <a:r>
              <a:rPr lang="pt-BR" sz="2800" dirty="0" smtClean="0"/>
              <a:t>A construtora não deve simplesmente “terceirizar” toda responsabilidade dos serviços de fundações – tem que saber</a:t>
            </a:r>
          </a:p>
          <a:p>
            <a:pPr marL="0" indent="0">
              <a:buNone/>
            </a:pPr>
            <a:r>
              <a:rPr lang="pt-BR" sz="2800" dirty="0" smtClean="0"/>
              <a:t>   fiscalizar.</a:t>
            </a:r>
          </a:p>
          <a:p>
            <a:pPr marL="0" indent="0">
              <a:buNone/>
            </a:pPr>
            <a:endParaRPr lang="pt-BR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dirty="0" smtClean="0"/>
              <a:t>               </a:t>
            </a:r>
            <a:r>
              <a:rPr lang="pt-BR" dirty="0" err="1" smtClean="0"/>
              <a:t>Sussumu</a:t>
            </a:r>
            <a:r>
              <a:rPr lang="pt-BR" dirty="0" smtClean="0"/>
              <a:t> </a:t>
            </a:r>
            <a:r>
              <a:rPr lang="pt-BR" dirty="0" err="1"/>
              <a:t>Niyama</a:t>
            </a:r>
            <a:r>
              <a:rPr lang="pt-BR" dirty="0"/>
              <a:t>, Dr. Eng.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Segurança nas operações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600" dirty="0" smtClean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5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40362"/>
              </p:ext>
            </p:extLst>
          </p:nvPr>
        </p:nvGraphicFramePr>
        <p:xfrm>
          <a:off x="1631171" y="1844824"/>
          <a:ext cx="5040560" cy="412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0"/>
              </a:tblGrid>
              <a:tr h="28803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Atividades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28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pt-BR" sz="1400" dirty="0" smtClean="0">
                          <a:effectLst/>
                        </a:rPr>
                        <a:t>Providenciar </a:t>
                      </a:r>
                      <a:r>
                        <a:rPr lang="pt-BR" sz="1400" dirty="0">
                          <a:effectLst/>
                        </a:rPr>
                        <a:t>acesso para veículos pesados e possibilitar sua locomoção no </a:t>
                      </a:r>
                      <a:r>
                        <a:rPr lang="pt-BR" sz="1400" dirty="0" smtClean="0">
                          <a:effectLst/>
                        </a:rPr>
                        <a:t>canteiro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28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pt-BR" sz="1400" dirty="0" smtClean="0">
                          <a:effectLst/>
                        </a:rPr>
                        <a:t>Dispor </a:t>
                      </a:r>
                      <a:r>
                        <a:rPr lang="pt-BR" sz="1400" dirty="0">
                          <a:effectLst/>
                        </a:rPr>
                        <a:t>de pontos </a:t>
                      </a:r>
                      <a:r>
                        <a:rPr lang="pt-BR" sz="1400" dirty="0" smtClean="0">
                          <a:effectLst/>
                        </a:rPr>
                        <a:t>de energia </a:t>
                      </a:r>
                      <a:r>
                        <a:rPr lang="pt-BR" sz="1400" dirty="0">
                          <a:effectLst/>
                        </a:rPr>
                        <a:t>e água 	</a:t>
                      </a:r>
                      <a:endParaRPr lang="pt-BR" sz="14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dirty="0">
                          <a:effectLst/>
                        </a:rPr>
                        <a:t>	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284">
                <a:tc>
                  <a:txBody>
                    <a:bodyPr/>
                    <a:lstStyle/>
                    <a:p>
                      <a:pPr marL="228600" lvl="0" indent="-228600"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pt-BR" sz="1400" dirty="0" smtClean="0">
                          <a:effectLst/>
                        </a:rPr>
                        <a:t>   Instalar </a:t>
                      </a:r>
                      <a:r>
                        <a:rPr lang="pt-BR" sz="1400" dirty="0" err="1">
                          <a:effectLst/>
                        </a:rPr>
                        <a:t>infra-estrutura</a:t>
                      </a:r>
                      <a:r>
                        <a:rPr lang="pt-BR" sz="1400" dirty="0">
                          <a:effectLst/>
                        </a:rPr>
                        <a:t> da obra compatível com </a:t>
                      </a:r>
                      <a:endParaRPr lang="pt-BR" sz="14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dirty="0" smtClean="0">
                          <a:effectLst/>
                        </a:rPr>
                        <a:t>       as </a:t>
                      </a:r>
                      <a:r>
                        <a:rPr lang="pt-BR" sz="1400" dirty="0">
                          <a:effectLst/>
                        </a:rPr>
                        <a:t>exigências </a:t>
                      </a:r>
                      <a:r>
                        <a:rPr lang="pt-BR" sz="1400" dirty="0" smtClean="0">
                          <a:effectLst/>
                        </a:rPr>
                        <a:t>da  NR 18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6438">
                <a:tc>
                  <a:txBody>
                    <a:bodyPr/>
                    <a:lstStyle/>
                    <a:p>
                      <a:pPr marL="228600" lvl="0" indent="-228600">
                        <a:spcAft>
                          <a:spcPts val="0"/>
                        </a:spcAft>
                        <a:buFont typeface="+mj-lt"/>
                        <a:buAutoNum type="alphaLcParenR" startAt="4"/>
                      </a:pPr>
                      <a:r>
                        <a:rPr lang="pt-BR" sz="1400" dirty="0" smtClean="0">
                          <a:effectLst/>
                        </a:rPr>
                        <a:t>   Garantir </a:t>
                      </a:r>
                      <a:r>
                        <a:rPr lang="pt-BR" sz="1400" dirty="0">
                          <a:effectLst/>
                        </a:rPr>
                        <a:t>que a topografia do terreno possibilite a </a:t>
                      </a:r>
                      <a:r>
                        <a:rPr lang="pt-BR" sz="1400" dirty="0" smtClean="0">
                          <a:effectLst/>
                        </a:rPr>
                        <a:t> 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aseline="0" dirty="0" smtClean="0">
                          <a:effectLst/>
                        </a:rPr>
                        <a:t>        </a:t>
                      </a:r>
                      <a:r>
                        <a:rPr lang="pt-BR" sz="1400" dirty="0" smtClean="0">
                          <a:effectLst/>
                        </a:rPr>
                        <a:t>movimentação dos </a:t>
                      </a:r>
                      <a:r>
                        <a:rPr lang="pt-BR" sz="1400" dirty="0">
                          <a:effectLst/>
                        </a:rPr>
                        <a:t>equipamentos, observando: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</a:rPr>
                        <a:t>      -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dirty="0" smtClean="0">
                          <a:effectLst/>
                        </a:rPr>
                        <a:t>Declividade </a:t>
                      </a:r>
                      <a:r>
                        <a:rPr lang="pt-BR" sz="1400" dirty="0">
                          <a:effectLst/>
                        </a:rPr>
                        <a:t>máxima dos  patamares de trabalho </a:t>
                      </a:r>
                      <a:endParaRPr lang="pt-BR" sz="14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</a:rPr>
                        <a:t>        de </a:t>
                      </a:r>
                      <a:r>
                        <a:rPr lang="pt-BR" sz="1400" dirty="0">
                          <a:effectLst/>
                        </a:rPr>
                        <a:t>12%, </a:t>
                      </a:r>
                      <a:r>
                        <a:rPr lang="pt-BR" sz="1400" dirty="0" smtClean="0">
                          <a:effectLst/>
                        </a:rPr>
                        <a:t>em relação </a:t>
                      </a:r>
                      <a:r>
                        <a:rPr lang="pt-BR" sz="1400" dirty="0">
                          <a:effectLst/>
                        </a:rPr>
                        <a:t>à horizontal; </a:t>
                      </a:r>
                      <a:r>
                        <a:rPr lang="pt-BR" sz="1400" dirty="0" smtClean="0">
                          <a:effectLst/>
                        </a:rPr>
                        <a:t>e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</a:rPr>
                        <a:t>      - Tipo </a:t>
                      </a:r>
                      <a:r>
                        <a:rPr lang="pt-BR" sz="1400" dirty="0">
                          <a:effectLst/>
                        </a:rPr>
                        <a:t>de solo sobre o qual deve apoiar-se o 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</a:rPr>
                        <a:t>        equipamento </a:t>
                      </a:r>
                      <a:r>
                        <a:rPr lang="pt-BR" sz="1400" dirty="0">
                          <a:effectLst/>
                        </a:rPr>
                        <a:t>de </a:t>
                      </a:r>
                      <a:r>
                        <a:rPr lang="pt-BR" sz="1400" dirty="0" smtClean="0">
                          <a:effectLst/>
                        </a:rPr>
                        <a:t> crava­ção</a:t>
                      </a:r>
                      <a:r>
                        <a:rPr lang="pt-BR" sz="1400" dirty="0">
                          <a:effectLst/>
                        </a:rPr>
                        <a:t>, e possibilidade de  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</a:rPr>
                        <a:t>        escorregamento</a:t>
                      </a:r>
                      <a:r>
                        <a:rPr lang="pt-BR" sz="1400" dirty="0">
                          <a:effectLst/>
                        </a:rPr>
                        <a:t>, mesmo em razão </a:t>
                      </a:r>
                      <a:r>
                        <a:rPr lang="pt-BR" sz="1400" dirty="0" smtClean="0">
                          <a:effectLst/>
                        </a:rPr>
                        <a:t>desta </a:t>
                      </a:r>
                      <a:r>
                        <a:rPr lang="pt-BR" sz="1400" dirty="0">
                          <a:effectLst/>
                        </a:rPr>
                        <a:t>sobrecarga, </a:t>
                      </a:r>
                      <a:r>
                        <a:rPr lang="pt-BR" sz="1400" dirty="0" smtClean="0">
                          <a:effectLst/>
                        </a:rPr>
                        <a:t>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</a:rPr>
                        <a:t>        especialmente </a:t>
                      </a:r>
                      <a:r>
                        <a:rPr lang="pt-BR" sz="1400" dirty="0">
                          <a:effectLst/>
                        </a:rPr>
                        <a:t>em regiões </a:t>
                      </a:r>
                      <a:r>
                        <a:rPr lang="pt-BR" sz="1400" dirty="0" smtClean="0">
                          <a:effectLst/>
                        </a:rPr>
                        <a:t> próximas </a:t>
                      </a:r>
                      <a:r>
                        <a:rPr lang="pt-BR" sz="1400" dirty="0">
                          <a:effectLst/>
                        </a:rPr>
                        <a:t>a </a:t>
                      </a:r>
                      <a:r>
                        <a:rPr lang="pt-BR" sz="1400" dirty="0" smtClean="0">
                          <a:effectLst/>
                        </a:rPr>
                        <a:t>taludes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dirty="0" smtClean="0">
                          <a:effectLst/>
                        </a:rPr>
                        <a:t>ou </a:t>
                      </a:r>
                      <a:r>
                        <a:rPr lang="pt-BR" sz="1400" dirty="0" err="1">
                          <a:effectLst/>
                        </a:rPr>
                        <a:t>con</a:t>
                      </a:r>
                      <a:r>
                        <a:rPr lang="pt-BR" sz="1400" dirty="0" smtClean="0">
                          <a:effectLst/>
                        </a:rPr>
                        <a:t>­-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</a:rPr>
                        <a:t>        tenções pré-existentes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Segurança nas operações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600" dirty="0" smtClean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6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25363"/>
              </p:ext>
            </p:extLst>
          </p:nvPr>
        </p:nvGraphicFramePr>
        <p:xfrm>
          <a:off x="1763688" y="1844824"/>
          <a:ext cx="5040560" cy="412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0"/>
              </a:tblGrid>
              <a:tr h="28803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Atividades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52128">
                <a:tc>
                  <a:txBody>
                    <a:bodyPr/>
                    <a:lstStyle/>
                    <a:p>
                      <a:pPr marL="228600" lvl="0" indent="-228600">
                        <a:spcAft>
                          <a:spcPts val="0"/>
                        </a:spcAft>
                        <a:buFont typeface="+mj-lt"/>
                        <a:buAutoNum type="alphaLcParenR" startAt="5"/>
                      </a:pPr>
                      <a:r>
                        <a:rPr lang="pt-BR" sz="1400" dirty="0" smtClean="0">
                          <a:effectLst/>
                        </a:rPr>
                        <a:t>  Dispor de espaço adequado e estrategicamente 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aseline="0" dirty="0" smtClean="0">
                          <a:effectLst/>
                        </a:rPr>
                        <a:t>      </a:t>
                      </a:r>
                      <a:r>
                        <a:rPr lang="pt-BR" sz="1400" dirty="0" smtClean="0">
                          <a:effectLst/>
                        </a:rPr>
                        <a:t> designado para a estocagem dos</a:t>
                      </a:r>
                      <a:r>
                        <a:rPr lang="pt-BR" sz="1400" baseline="0" dirty="0" smtClean="0">
                          <a:effectLst/>
                        </a:rPr>
                        <a:t> </a:t>
                      </a:r>
                      <a:r>
                        <a:rPr lang="pt-BR" sz="1400" dirty="0" smtClean="0">
                          <a:effectLst/>
                        </a:rPr>
                        <a:t>materiais, 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baseline="0" dirty="0" smtClean="0">
                          <a:effectLst/>
                        </a:rPr>
                        <a:t>       l</a:t>
                      </a:r>
                      <a:r>
                        <a:rPr lang="pt-BR" sz="1400" dirty="0" smtClean="0">
                          <a:effectLst/>
                        </a:rPr>
                        <a:t>evando-se em conta a movimentação do bate-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dirty="0" smtClean="0">
                          <a:effectLst/>
                        </a:rPr>
                        <a:t>       estacas e seu posicionamento para </a:t>
                      </a:r>
                      <a:r>
                        <a:rPr lang="pt-BR" sz="1400" dirty="0" err="1" smtClean="0">
                          <a:effectLst/>
                        </a:rPr>
                        <a:t>içamento</a:t>
                      </a:r>
                      <a:r>
                        <a:rPr lang="pt-BR" sz="1400" dirty="0" smtClean="0">
                          <a:effectLst/>
                        </a:rPr>
                        <a:t> dos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dirty="0" smtClean="0">
                          <a:effectLst/>
                        </a:rPr>
                        <a:t>       elementos a serem cravados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95494">
                <a:tc>
                  <a:txBody>
                    <a:bodyPr/>
                    <a:lstStyle/>
                    <a:p>
                      <a:pPr marL="366300" lvl="0" indent="-342900">
                        <a:spcAft>
                          <a:spcPts val="0"/>
                        </a:spcAft>
                        <a:buFont typeface="+mj-lt"/>
                        <a:buAutoNum type="alphaLcParenR" startAt="6"/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Garantir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, nos trabalhos próximos à rede de </a:t>
                      </a:r>
                      <a:endParaRPr lang="pt-BR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34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      energia 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elétrica </a:t>
                      </a: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ligada, ou não especialmente</a:t>
                      </a:r>
                    </a:p>
                    <a:p>
                      <a:pPr marL="2340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      isolada: </a:t>
                      </a: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   -  Distância 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mínima (d min) de 3,0 m da linha </a:t>
                      </a: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       energizada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, de </a:t>
                      </a: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qualquer 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ponto do equipamento de </a:t>
                      </a:r>
                      <a:endParaRPr lang="pt-BR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       cravação 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ou da estaca, considerando-se, </a:t>
                      </a:r>
                      <a:endParaRPr lang="pt-BR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       especialmente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, a obediência a tal regra na operação </a:t>
                      </a:r>
                      <a:endParaRPr lang="pt-BR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       de 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manuseio da estaca no momento do seu </a:t>
                      </a:r>
                      <a:r>
                        <a:rPr lang="pt-BR" sz="1400" dirty="0" err="1" smtClean="0">
                          <a:effectLst/>
                          <a:latin typeface="+mn-lt"/>
                          <a:ea typeface="Times New Roman"/>
                        </a:rPr>
                        <a:t>içamento</a:t>
                      </a:r>
                      <a:endParaRPr lang="pt-BR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       e 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encaixe na torre; </a:t>
                      </a: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e</a:t>
                      </a: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baseline="0" dirty="0" smtClean="0">
                          <a:effectLst/>
                          <a:latin typeface="+mn-lt"/>
                          <a:ea typeface="Times New Roman"/>
                        </a:rPr>
                        <a:t>    </a:t>
                      </a: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-  Caso 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d min &lt; 12,0 m, o comprimento máximo do </a:t>
                      </a:r>
                      <a:endParaRPr lang="pt-BR" sz="14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       segmento 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de estaca a ser içado deverá ser de 6,0 m</a:t>
                      </a: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381635" algn="l"/>
                        </a:tabLst>
                      </a:pPr>
                      <a:endParaRPr lang="pt-B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Segurança nas operações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pt-BR" sz="2600" dirty="0" smtClean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7</a:t>
            </a:fld>
            <a:endParaRPr lang="pt-BR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734927"/>
              </p:ext>
            </p:extLst>
          </p:nvPr>
        </p:nvGraphicFramePr>
        <p:xfrm>
          <a:off x="1691680" y="1628800"/>
          <a:ext cx="5184576" cy="4896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6"/>
              </a:tblGrid>
              <a:tr h="288032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Atividades</a:t>
                      </a:r>
                      <a:endParaRPr lang="pt-B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4096">
                <a:tc>
                  <a:txBody>
                    <a:bodyPr/>
                    <a:lstStyle/>
                    <a:p>
                      <a:pPr marL="252000" marR="0" lvl="0" indent="-20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g)  Tomar ciência da situação das construções vizinhas,  notificando as alterações pré-existentes, e analisando as possíveis </a:t>
                      </a:r>
                      <a:r>
                        <a:rPr lang="pt-BR" sz="1400" dirty="0" err="1" smtClean="0">
                          <a:effectLst/>
                          <a:latin typeface="+mn-lt"/>
                          <a:ea typeface="Times New Roman"/>
                        </a:rPr>
                        <a:t>conseqüências</a:t>
                      </a: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 que os trabalhos possam ocasionar às mesmas</a:t>
                      </a: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7416">
                <a:tc>
                  <a:txBody>
                    <a:bodyPr/>
                    <a:lstStyle/>
                    <a:p>
                      <a:pPr marL="252000" lvl="0" indent="-20880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h)  Garantir a não existência de interferências ou obstáculos à cravação das estacas, como alicerces, restos de demolições, elementos enterrados e afins, ou retirá-los anteriormente</a:t>
                      </a: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6720">
                <a:tc>
                  <a:txBody>
                    <a:bodyPr/>
                    <a:lstStyle/>
                    <a:p>
                      <a:pPr marL="252000" marR="0" lvl="0" indent="-20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i)   Contratar Seguro de Riscos de Construção, inclusive o de Danos a Terceiros, para cobertura de sinistro durante a  execução do estaqueamento</a:t>
                      </a:r>
                    </a:p>
                    <a:p>
                      <a:pPr marL="252000" lvl="0" indent="-208800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t-BR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21472">
                <a:tc>
                  <a:txBody>
                    <a:bodyPr/>
                    <a:lstStyle/>
                    <a:p>
                      <a:pPr marL="252000" lvl="0" indent="-20880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400" dirty="0" smtClean="0">
                          <a:effectLst/>
                          <a:latin typeface="+mn-lt"/>
                          <a:ea typeface="Times New Roman"/>
                        </a:rPr>
                        <a:t>j)   Exigir </a:t>
                      </a:r>
                      <a:r>
                        <a:rPr lang="pt-BR" sz="1400" dirty="0">
                          <a:effectLst/>
                          <a:latin typeface="+mn-lt"/>
                          <a:ea typeface="Times New Roman"/>
                        </a:rPr>
                        <a:t>a execução da locação da obra com gabaritos de marcação constituídos de  sarrafos de madeira com medidas  mínimas de     2,5 cm x 10 cm (1" x 4") , convenientemente fixados ao solo, com centro no piquete topográfico, alinhados com as divisas, e com folga máxima global de 1,5 cm em relação às dimensões externas da estaca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0900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    Cuidadosa locação dos piquetes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4824536" cy="457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3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260648"/>
            <a:ext cx="8532440" cy="115699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      </a:t>
            </a:r>
            <a:r>
              <a:rPr lang="pt-BR" b="1" dirty="0" smtClean="0">
                <a:solidFill>
                  <a:srgbClr val="FFFF00"/>
                </a:solidFill>
              </a:rPr>
              <a:t>Forma inadequada de armazenamento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723666-7204-4F5C-B1C6-FF1C4DEE85E2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5040559" cy="47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5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1132</Words>
  <Application>Microsoft Office PowerPoint</Application>
  <PresentationFormat>Apresentação na tela (4:3)</PresentationFormat>
  <Paragraphs>229</Paragraphs>
  <Slides>30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Balcão Envidraçado</vt:lpstr>
      <vt:lpstr>     Fundações em Estacas Pré-fabricadas de Concreto</vt:lpstr>
      <vt:lpstr>Objetivos</vt:lpstr>
      <vt:lpstr>Recebimento da Fundação</vt:lpstr>
      <vt:lpstr>Introdução</vt:lpstr>
      <vt:lpstr>Segurança nas operações</vt:lpstr>
      <vt:lpstr>Segurança nas operações</vt:lpstr>
      <vt:lpstr>Segurança nas operações</vt:lpstr>
      <vt:lpstr>    Cuidadosa locação dos piquetes</vt:lpstr>
      <vt:lpstr>      Forma inadequada de armazenamento</vt:lpstr>
      <vt:lpstr>   Forma melhor de Armazenamento</vt:lpstr>
      <vt:lpstr>Controles de Execução</vt:lpstr>
      <vt:lpstr>Controles de Execução</vt:lpstr>
      <vt:lpstr>Nega e Repique</vt:lpstr>
      <vt:lpstr>Nega e Repique</vt:lpstr>
      <vt:lpstr>Verificação do desempenho</vt:lpstr>
      <vt:lpstr>Provas e ensaios</vt:lpstr>
      <vt:lpstr>Provas e ensaios</vt:lpstr>
      <vt:lpstr>Provas e ensaios</vt:lpstr>
      <vt:lpstr>Ensaio de carregamento dinâmico</vt:lpstr>
      <vt:lpstr>Ensaio de carregamento dinâmico</vt:lpstr>
      <vt:lpstr>Ensaio de carregamento dinâmico</vt:lpstr>
      <vt:lpstr>Prova de Carga Estática</vt:lpstr>
      <vt:lpstr>Prova de Carga Estática</vt:lpstr>
      <vt:lpstr>Prova de Carga Estática</vt:lpstr>
      <vt:lpstr>Arrasamento da estaca</vt:lpstr>
      <vt:lpstr>Conclusões</vt:lpstr>
      <vt:lpstr>Opções de fundaçÃo em estacas pré-fabricadas- Vantagens</vt:lpstr>
      <vt:lpstr>Opções de fundação em estacas pré-fabricadas- Desvantagens</vt:lpstr>
      <vt:lpstr>Bibliografia 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Fundações em Estacas Pré-fabricadas de Concreto</dc:title>
  <dc:creator>Roberto José Foá</dc:creator>
  <cp:lastModifiedBy>Roberto José Foá</cp:lastModifiedBy>
  <cp:revision>67</cp:revision>
  <dcterms:created xsi:type="dcterms:W3CDTF">2013-10-17T17:37:30Z</dcterms:created>
  <dcterms:modified xsi:type="dcterms:W3CDTF">2013-10-31T18:14:52Z</dcterms:modified>
</cp:coreProperties>
</file>