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64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9" r:id="rId3"/>
    <p:sldId id="269" r:id="rId4"/>
    <p:sldId id="292" r:id="rId5"/>
    <p:sldId id="291" r:id="rId6"/>
    <p:sldId id="345" r:id="rId7"/>
    <p:sldId id="315" r:id="rId8"/>
    <p:sldId id="346" r:id="rId9"/>
    <p:sldId id="344" r:id="rId10"/>
    <p:sldId id="348" r:id="rId11"/>
    <p:sldId id="347" r:id="rId12"/>
    <p:sldId id="294" r:id="rId13"/>
    <p:sldId id="327" r:id="rId14"/>
    <p:sldId id="328" r:id="rId15"/>
    <p:sldId id="326" r:id="rId16"/>
    <p:sldId id="330" r:id="rId17"/>
    <p:sldId id="300" r:id="rId18"/>
    <p:sldId id="301" r:id="rId19"/>
    <p:sldId id="319" r:id="rId20"/>
    <p:sldId id="320" r:id="rId21"/>
    <p:sldId id="321" r:id="rId22"/>
    <p:sldId id="339" r:id="rId23"/>
    <p:sldId id="341" r:id="rId24"/>
    <p:sldId id="336" r:id="rId25"/>
    <p:sldId id="302" r:id="rId26"/>
    <p:sldId id="303" r:id="rId27"/>
    <p:sldId id="307" r:id="rId28"/>
    <p:sldId id="306" r:id="rId29"/>
    <p:sldId id="305" r:id="rId30"/>
    <p:sldId id="323" r:id="rId31"/>
    <p:sldId id="324" r:id="rId32"/>
    <p:sldId id="334" r:id="rId33"/>
    <p:sldId id="340" r:id="rId34"/>
    <p:sldId id="335" r:id="rId35"/>
    <p:sldId id="337" r:id="rId36"/>
    <p:sldId id="293" r:id="rId37"/>
    <p:sldId id="310" r:id="rId38"/>
    <p:sldId id="351" r:id="rId39"/>
    <p:sldId id="352" r:id="rId40"/>
    <p:sldId id="353" r:id="rId41"/>
    <p:sldId id="298" r:id="rId42"/>
    <p:sldId id="325" r:id="rId43"/>
    <p:sldId id="299" r:id="rId44"/>
    <p:sldId id="342" r:id="rId45"/>
    <p:sldId id="343" r:id="rId46"/>
    <p:sldId id="281" r:id="rId47"/>
    <p:sldId id="265" r:id="rId48"/>
    <p:sldId id="267" r:id="rId49"/>
    <p:sldId id="338" r:id="rId50"/>
    <p:sldId id="282" r:id="rId51"/>
    <p:sldId id="285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6904EC6D-F861-4F7D-9A81-1D701D947C7A}">
          <p14:sldIdLst>
            <p14:sldId id="256"/>
            <p14:sldId id="259"/>
            <p14:sldId id="269"/>
            <p14:sldId id="292"/>
            <p14:sldId id="291"/>
            <p14:sldId id="345"/>
            <p14:sldId id="315"/>
            <p14:sldId id="346"/>
            <p14:sldId id="344"/>
            <p14:sldId id="348"/>
            <p14:sldId id="347"/>
            <p14:sldId id="294"/>
            <p14:sldId id="327"/>
            <p14:sldId id="328"/>
            <p14:sldId id="326"/>
            <p14:sldId id="330"/>
            <p14:sldId id="300"/>
            <p14:sldId id="301"/>
            <p14:sldId id="319"/>
            <p14:sldId id="320"/>
            <p14:sldId id="321"/>
            <p14:sldId id="339"/>
            <p14:sldId id="341"/>
            <p14:sldId id="336"/>
            <p14:sldId id="302"/>
            <p14:sldId id="303"/>
            <p14:sldId id="307"/>
            <p14:sldId id="306"/>
            <p14:sldId id="305"/>
            <p14:sldId id="323"/>
            <p14:sldId id="324"/>
            <p14:sldId id="334"/>
            <p14:sldId id="340"/>
            <p14:sldId id="335"/>
            <p14:sldId id="337"/>
            <p14:sldId id="293"/>
            <p14:sldId id="310"/>
            <p14:sldId id="351"/>
            <p14:sldId id="352"/>
            <p14:sldId id="353"/>
            <p14:sldId id="298"/>
            <p14:sldId id="325"/>
            <p14:sldId id="299"/>
            <p14:sldId id="342"/>
            <p14:sldId id="343"/>
            <p14:sldId id="281"/>
            <p14:sldId id="265"/>
            <p14:sldId id="267"/>
            <p14:sldId id="338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7" autoAdjust="0"/>
    <p:restoredTop sz="61828" autoAdjust="0"/>
  </p:normalViewPr>
  <p:slideViewPr>
    <p:cSldViewPr>
      <p:cViewPr varScale="1">
        <p:scale>
          <a:sx n="92" d="100"/>
          <a:sy n="92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45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3D207-F211-42F9-B3E2-B72236B187C5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4E88A-B819-42FE-BB11-CE9B723E31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39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FF07-13A3-4AE3-BE58-1E746CB92DBF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AF3A1-ED2C-4EAA-813D-A5070A50E9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4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Estacas Pré-fabricadas de Concreto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6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99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19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283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152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4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49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2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00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5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97B6DA-7A02-43D9-A8D5-49AA3CBF0BDC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645D-591D-4528-8CDB-C994BF7525F9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7559-908F-4069-9AA4-37B69B1A4D2D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6F6DF3-C6B0-4488-932F-21C7659B3794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DD7122-AE96-4F14-984D-A39235A7C650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5544-3847-4A32-8E16-A43650753020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76A-B72F-40BF-9F01-B82F0BEB98D0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190369-FCA5-432A-8F71-87CFE020945E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C096F-A4C9-4E47-8C0C-D71A8A90D213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2BC50E-51B7-44ED-AD40-E7C575A0E20E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0427AA-8D30-49E8-84D8-DF43609D9ECC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B81541-F699-4CF8-9D91-B6E95426D854}" type="datetime1">
              <a:rPr lang="pt-BR" smtClean="0"/>
              <a:pPr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o@foa.com.b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1" y="188640"/>
            <a:ext cx="6705311" cy="24520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/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/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Estacas Pré-moldadas(fabricadas, de concreto) – Fabricação, Normas e Desafios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Engo. Roberto José </a:t>
            </a:r>
            <a:r>
              <a:rPr lang="pt-BR" dirty="0" err="1" smtClean="0">
                <a:solidFill>
                  <a:schemeClr val="tx1"/>
                </a:solidFill>
              </a:rPr>
              <a:t>Foá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5004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ABNT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23346" r="23709"/>
          <a:stretch/>
        </p:blipFill>
        <p:spPr>
          <a:xfrm>
            <a:off x="1043613" y="1512000"/>
            <a:ext cx="6084000" cy="51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2484000"/>
            <a:ext cx="7164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3100" dirty="0" smtClean="0">
                <a:solidFill>
                  <a:srgbClr val="FFFF00"/>
                </a:solidFill>
              </a:rPr>
              <a:t>Concreto </a:t>
            </a:r>
            <a:r>
              <a:rPr lang="pt-BR" sz="3100" dirty="0" err="1" smtClean="0">
                <a:solidFill>
                  <a:srgbClr val="FFFF00"/>
                </a:solidFill>
              </a:rPr>
              <a:t>Pré-fabricado</a:t>
            </a:r>
            <a:r>
              <a:rPr lang="pt-BR" sz="3100" dirty="0" smtClean="0">
                <a:solidFill>
                  <a:srgbClr val="FFFF00"/>
                </a:solidFill>
              </a:rPr>
              <a:t> x Concreto Moldado “in loco”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5100" dirty="0" smtClean="0">
                <a:solidFill>
                  <a:srgbClr val="FFFF00"/>
                </a:solidFill>
              </a:rPr>
              <a:t>Concreto </a:t>
            </a:r>
            <a:r>
              <a:rPr lang="pt-BR" sz="5100" dirty="0" err="1" smtClean="0">
                <a:solidFill>
                  <a:srgbClr val="FFFF00"/>
                </a:solidFill>
              </a:rPr>
              <a:t>Pré-fabricado</a:t>
            </a:r>
            <a:r>
              <a:rPr lang="pt-BR" sz="5100" dirty="0" smtClean="0">
                <a:solidFill>
                  <a:srgbClr val="FFFF00"/>
                </a:solidFill>
              </a:rPr>
              <a:t> x Concreto Moldado “in loco”</a:t>
            </a:r>
          </a:p>
          <a:p>
            <a:endParaRPr lang="pt-BR" sz="5100" dirty="0" smtClean="0">
              <a:solidFill>
                <a:srgbClr val="FFFF00"/>
              </a:solidFill>
            </a:endParaRPr>
          </a:p>
          <a:p>
            <a:r>
              <a:rPr lang="pt-BR" sz="5100" dirty="0" smtClean="0">
                <a:solidFill>
                  <a:srgbClr val="FFFF00"/>
                </a:solidFill>
              </a:rPr>
              <a:t>Concreto Dosado em Central x Concreto Misturado em Central.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6000" dirty="0" smtClean="0">
                <a:solidFill>
                  <a:srgbClr val="FFFF00"/>
                </a:solidFill>
              </a:rPr>
              <a:t>Concreto </a:t>
            </a:r>
            <a:r>
              <a:rPr lang="pt-BR" sz="6000" dirty="0" err="1" smtClean="0">
                <a:solidFill>
                  <a:srgbClr val="FFFF00"/>
                </a:solidFill>
              </a:rPr>
              <a:t>Pré-fabricado</a:t>
            </a:r>
            <a:r>
              <a:rPr lang="pt-BR" sz="6000" dirty="0" smtClean="0">
                <a:solidFill>
                  <a:srgbClr val="FFFF00"/>
                </a:solidFill>
              </a:rPr>
              <a:t> x Concreto Moldado “in loco”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r>
              <a:rPr lang="pt-BR" sz="6000" dirty="0" smtClean="0">
                <a:solidFill>
                  <a:srgbClr val="FFFF00"/>
                </a:solidFill>
              </a:rPr>
              <a:t>Concreto Dosado em Central x Concreto Misturado em Central.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r>
              <a:rPr lang="pt-BR" sz="6000" dirty="0" smtClean="0">
                <a:solidFill>
                  <a:srgbClr val="FFFF00"/>
                </a:solidFill>
              </a:rPr>
              <a:t>Exigências da Norma 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6000" dirty="0" smtClean="0">
                <a:solidFill>
                  <a:srgbClr val="FFFF00"/>
                </a:solidFill>
              </a:rPr>
              <a:t>Concreto </a:t>
            </a:r>
            <a:r>
              <a:rPr lang="pt-BR" sz="6000" dirty="0" err="1" smtClean="0">
                <a:solidFill>
                  <a:srgbClr val="FFFF00"/>
                </a:solidFill>
              </a:rPr>
              <a:t>Pré-fabricado</a:t>
            </a:r>
            <a:r>
              <a:rPr lang="pt-BR" sz="6000" dirty="0" smtClean="0">
                <a:solidFill>
                  <a:srgbClr val="FFFF00"/>
                </a:solidFill>
              </a:rPr>
              <a:t> x Concreto Moldado “in loco”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r>
              <a:rPr lang="pt-BR" sz="6000" dirty="0" smtClean="0">
                <a:solidFill>
                  <a:srgbClr val="FFFF00"/>
                </a:solidFill>
              </a:rPr>
              <a:t>Concreto Dosado em Central x Concreto Misturado em Central.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r>
              <a:rPr lang="pt-BR" sz="6000" dirty="0" smtClean="0">
                <a:solidFill>
                  <a:srgbClr val="FFFF00"/>
                </a:solidFill>
              </a:rPr>
              <a:t>Exigências da Norma 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r>
              <a:rPr lang="pt-BR" sz="6000" dirty="0" smtClean="0">
                <a:solidFill>
                  <a:srgbClr val="FFFF00"/>
                </a:solidFill>
              </a:rPr>
              <a:t>Visibilidade</a:t>
            </a:r>
          </a:p>
          <a:p>
            <a:endParaRPr lang="pt-BR" sz="6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9600" dirty="0" smtClean="0">
                <a:solidFill>
                  <a:srgbClr val="FFFF00"/>
                </a:solidFill>
              </a:rPr>
              <a:t>Concreto </a:t>
            </a:r>
            <a:r>
              <a:rPr lang="pt-BR" sz="9600" dirty="0" err="1" smtClean="0">
                <a:solidFill>
                  <a:srgbClr val="FFFF00"/>
                </a:solidFill>
              </a:rPr>
              <a:t>Pré-fabricado</a:t>
            </a:r>
            <a:r>
              <a:rPr lang="pt-BR" sz="9600" dirty="0" smtClean="0">
                <a:solidFill>
                  <a:srgbClr val="FFFF00"/>
                </a:solidFill>
              </a:rPr>
              <a:t> x Concreto Moldado “in loco”</a:t>
            </a:r>
          </a:p>
          <a:p>
            <a:endParaRPr lang="pt-BR" sz="9600" dirty="0" smtClean="0">
              <a:solidFill>
                <a:srgbClr val="FFFF00"/>
              </a:solidFill>
            </a:endParaRPr>
          </a:p>
          <a:p>
            <a:r>
              <a:rPr lang="pt-BR" sz="9600" dirty="0" smtClean="0">
                <a:solidFill>
                  <a:srgbClr val="FFFF00"/>
                </a:solidFill>
              </a:rPr>
              <a:t>Concreto Dosado em Central x Concreto Misturado em Central.</a:t>
            </a:r>
          </a:p>
          <a:p>
            <a:endParaRPr lang="pt-BR" sz="9600" dirty="0" smtClean="0">
              <a:solidFill>
                <a:srgbClr val="FFFF00"/>
              </a:solidFill>
            </a:endParaRPr>
          </a:p>
          <a:p>
            <a:r>
              <a:rPr lang="pt-BR" sz="9600" dirty="0" smtClean="0">
                <a:solidFill>
                  <a:srgbClr val="FFFF00"/>
                </a:solidFill>
              </a:rPr>
              <a:t>Exigências da Norma </a:t>
            </a:r>
          </a:p>
          <a:p>
            <a:endParaRPr lang="pt-BR" sz="9600" dirty="0" smtClean="0">
              <a:solidFill>
                <a:srgbClr val="FFFF00"/>
              </a:solidFill>
            </a:endParaRPr>
          </a:p>
          <a:p>
            <a:r>
              <a:rPr lang="pt-BR" sz="9600" dirty="0" smtClean="0">
                <a:solidFill>
                  <a:srgbClr val="FFFF00"/>
                </a:solidFill>
              </a:rPr>
              <a:t>Visibilidade</a:t>
            </a:r>
          </a:p>
          <a:p>
            <a:endParaRPr lang="pt-BR" sz="9600" dirty="0" smtClean="0">
              <a:solidFill>
                <a:srgbClr val="FFFF00"/>
              </a:solidFill>
            </a:endParaRPr>
          </a:p>
          <a:p>
            <a:r>
              <a:rPr lang="pt-BR" sz="9600" dirty="0" smtClean="0">
                <a:solidFill>
                  <a:srgbClr val="FFFF00"/>
                </a:solidFill>
              </a:rPr>
              <a:t>Tempo de Aplicação</a:t>
            </a:r>
            <a:r>
              <a:rPr lang="pt-BR" sz="9600" dirty="0" smtClean="0"/>
              <a:t> </a:t>
            </a:r>
            <a:r>
              <a:rPr lang="pt-BR" sz="6000" dirty="0" smtClean="0"/>
              <a:t> </a:t>
            </a: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Concreto Dosado em Central x Concreto Misturado em Central.</a:t>
            </a: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sz="2800" dirty="0" smtClean="0"/>
              <a:t> </a:t>
            </a: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20150617_143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000" y="2916000"/>
            <a:ext cx="4824000" cy="3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concreto</a:t>
            </a:r>
            <a:endParaRPr lang="en-US" dirty="0"/>
          </a:p>
        </p:txBody>
      </p:sp>
      <p:pic>
        <p:nvPicPr>
          <p:cNvPr id="5" name="Content Placeholder 4" descr="20150617_1435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7" y="1600200"/>
            <a:ext cx="6498166" cy="4873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2" y="1601383"/>
            <a:ext cx="6496396" cy="487125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9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 smtClean="0">
              <a:solidFill>
                <a:srgbClr val="FFFF00"/>
              </a:solidFill>
            </a:endParaRP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sz="2600" b="1" dirty="0" smtClean="0">
                <a:solidFill>
                  <a:srgbClr val="FFFF00"/>
                </a:solidFill>
              </a:rPr>
              <a:t>Conhecer a Posição de Fabricante quanto ao advento da NBR 16258:2014</a:t>
            </a:r>
          </a:p>
          <a:p>
            <a:pPr marL="0" indent="0">
              <a:buNone/>
            </a:pPr>
            <a:endParaRPr lang="pt-BR" sz="2600" b="1" dirty="0" smtClean="0">
              <a:solidFill>
                <a:srgbClr val="FFFF00"/>
              </a:solidFill>
            </a:endParaRPr>
          </a:p>
          <a:p>
            <a:r>
              <a:rPr lang="pt-BR" sz="2600" b="1" dirty="0" smtClean="0">
                <a:solidFill>
                  <a:srgbClr val="FFFF00"/>
                </a:solidFill>
              </a:rPr>
              <a:t>Entender a Confiabilidade – Desafio -  da Solução em Estacas Pré-moldadas(fabricadas), de Concreto ou Metálicas, frente a outras opções.</a:t>
            </a:r>
          </a:p>
          <a:p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796732"/>
            <a:ext cx="7464829" cy="448056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6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concreto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938049"/>
            <a:ext cx="7464829" cy="419792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4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concreto</a:t>
            </a:r>
            <a:endParaRPr lang="en-US" dirty="0"/>
          </a:p>
        </p:txBody>
      </p:sp>
      <p:pic>
        <p:nvPicPr>
          <p:cNvPr id="10" name="Content Placeholder 9" descr="0419a39ec57210031dfd18c8498d86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7" y="1600200"/>
            <a:ext cx="6498166" cy="4873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concreto</a:t>
            </a:r>
            <a:endParaRPr lang="en-US" dirty="0"/>
          </a:p>
        </p:txBody>
      </p:sp>
      <p:pic>
        <p:nvPicPr>
          <p:cNvPr id="8" name="Content Placeholder 7" descr="24a37a4280eeace830c44b6e8795a09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7" y="1600200"/>
            <a:ext cx="6498166" cy="4873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concreto</a:t>
            </a:r>
            <a:endParaRPr lang="en-US" dirty="0"/>
          </a:p>
        </p:txBody>
      </p:sp>
      <p:pic>
        <p:nvPicPr>
          <p:cNvPr id="5" name="Content Placeholder 4" descr="2016-03-07_14-06-32_4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04000"/>
            <a:ext cx="6264696" cy="532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Exigências da </a:t>
            </a:r>
            <a:r>
              <a:rPr lang="pt-BR" dirty="0" err="1" smtClean="0"/>
              <a:t>nbr</a:t>
            </a:r>
            <a:r>
              <a:rPr lang="pt-BR" dirty="0" smtClean="0"/>
              <a:t> 16258:2014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200" dirty="0" smtClean="0"/>
          </a:p>
          <a:p>
            <a:endParaRPr lang="pt-BR" sz="2800" dirty="0"/>
          </a:p>
          <a:p>
            <a:pPr>
              <a:buNone/>
            </a:pPr>
            <a:endParaRPr lang="pt-BR" sz="2800" dirty="0" smtClean="0"/>
          </a:p>
          <a:p>
            <a:r>
              <a:rPr lang="pt-BR" dirty="0" err="1" smtClean="0">
                <a:solidFill>
                  <a:srgbClr val="FFFF00"/>
                </a:solidFill>
              </a:rPr>
              <a:t>Fck</a:t>
            </a:r>
            <a:r>
              <a:rPr lang="pt-BR" dirty="0" smtClean="0">
                <a:solidFill>
                  <a:srgbClr val="FFFF00"/>
                </a:solidFill>
              </a:rPr>
              <a:t>≥ 40 </a:t>
            </a:r>
            <a:r>
              <a:rPr lang="pt-BR" dirty="0" err="1" smtClean="0">
                <a:solidFill>
                  <a:srgbClr val="FFFF00"/>
                </a:solidFill>
              </a:rPr>
              <a:t>MPa</a:t>
            </a:r>
            <a:r>
              <a:rPr lang="pt-BR" dirty="0" smtClean="0">
                <a:solidFill>
                  <a:srgbClr val="FFFF00"/>
                </a:solidFill>
              </a:rPr>
              <a:t>, com 35 </a:t>
            </a:r>
            <a:r>
              <a:rPr lang="pt-BR" dirty="0" err="1" smtClean="0">
                <a:solidFill>
                  <a:srgbClr val="FFFF00"/>
                </a:solidFill>
              </a:rPr>
              <a:t>Mpa</a:t>
            </a:r>
            <a:r>
              <a:rPr lang="pt-BR" dirty="0" smtClean="0">
                <a:solidFill>
                  <a:srgbClr val="FFFF00"/>
                </a:solidFill>
              </a:rPr>
              <a:t> para cravação em 7 dias</a:t>
            </a:r>
          </a:p>
          <a:p>
            <a:pPr marL="0" indent="0">
              <a:buNone/>
            </a:pPr>
            <a:endParaRPr lang="pt-BR" sz="15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Exigências da </a:t>
            </a:r>
            <a:r>
              <a:rPr lang="pt-BR" dirty="0" err="1" smtClean="0"/>
              <a:t>nbr</a:t>
            </a:r>
            <a:r>
              <a:rPr lang="pt-BR" dirty="0" smtClean="0"/>
              <a:t> 16258:2014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600" dirty="0" err="1" smtClean="0">
                <a:solidFill>
                  <a:srgbClr val="FFFF00"/>
                </a:solidFill>
              </a:rPr>
              <a:t>Fck</a:t>
            </a:r>
            <a:r>
              <a:rPr lang="pt-BR" sz="2600" dirty="0" smtClean="0">
                <a:solidFill>
                  <a:srgbClr val="FFFF00"/>
                </a:solidFill>
              </a:rPr>
              <a:t>≥ 40 </a:t>
            </a:r>
            <a:r>
              <a:rPr lang="pt-BR" sz="2600" dirty="0" err="1" smtClean="0">
                <a:solidFill>
                  <a:srgbClr val="FFFF00"/>
                </a:solidFill>
              </a:rPr>
              <a:t>MPa</a:t>
            </a:r>
            <a:r>
              <a:rPr lang="pt-BR" sz="2600" dirty="0" smtClean="0">
                <a:solidFill>
                  <a:srgbClr val="FFFF00"/>
                </a:solidFill>
              </a:rPr>
              <a:t>, com 35 </a:t>
            </a:r>
            <a:r>
              <a:rPr lang="pt-BR" sz="2600" dirty="0" err="1" smtClean="0">
                <a:solidFill>
                  <a:srgbClr val="FFFF00"/>
                </a:solidFill>
              </a:rPr>
              <a:t>Mpa</a:t>
            </a:r>
            <a:r>
              <a:rPr lang="pt-BR" sz="2600" dirty="0" smtClean="0">
                <a:solidFill>
                  <a:srgbClr val="FFFF00"/>
                </a:solidFill>
              </a:rPr>
              <a:t> para cravação em 7 dias</a:t>
            </a:r>
          </a:p>
          <a:p>
            <a:endParaRPr lang="pt-BR" sz="2600" dirty="0" smtClean="0">
              <a:solidFill>
                <a:srgbClr val="FFFF00"/>
              </a:solidFill>
            </a:endParaRPr>
          </a:p>
          <a:p>
            <a:r>
              <a:rPr lang="pt-BR" sz="2600" dirty="0" err="1" smtClean="0">
                <a:solidFill>
                  <a:srgbClr val="FFFF00"/>
                </a:solidFill>
              </a:rPr>
              <a:t>Esc</a:t>
            </a:r>
            <a:r>
              <a:rPr lang="pt-BR" sz="2600" dirty="0" smtClean="0">
                <a:solidFill>
                  <a:srgbClr val="FFFF00"/>
                </a:solidFill>
              </a:rPr>
              <a:t>≥ 26GPa, ensaiado uma vez por mês</a:t>
            </a:r>
          </a:p>
          <a:p>
            <a:pPr lvl="7"/>
            <a:endParaRPr lang="pt-BR" sz="1800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Exigências da </a:t>
            </a:r>
            <a:r>
              <a:rPr lang="pt-BR" dirty="0" err="1" smtClean="0"/>
              <a:t>nbr</a:t>
            </a:r>
            <a:r>
              <a:rPr lang="pt-BR" dirty="0" smtClean="0"/>
              <a:t> 16258:2014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0" y="2176578"/>
            <a:ext cx="4673423" cy="4139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Exigências da </a:t>
            </a:r>
            <a:r>
              <a:rPr lang="pt-BR" dirty="0" err="1" smtClean="0"/>
              <a:t>nbr</a:t>
            </a:r>
            <a:r>
              <a:rPr lang="pt-BR" dirty="0" smtClean="0"/>
              <a:t> 16258:2014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3100" dirty="0" err="1" smtClean="0">
                <a:solidFill>
                  <a:srgbClr val="FFFF00"/>
                </a:solidFill>
              </a:rPr>
              <a:t>Fck</a:t>
            </a:r>
            <a:r>
              <a:rPr lang="pt-BR" sz="3100" dirty="0" smtClean="0">
                <a:solidFill>
                  <a:srgbClr val="FFFF00"/>
                </a:solidFill>
              </a:rPr>
              <a:t>≥ 40 </a:t>
            </a:r>
            <a:r>
              <a:rPr lang="pt-BR" sz="3100" dirty="0" err="1" smtClean="0">
                <a:solidFill>
                  <a:srgbClr val="FFFF00"/>
                </a:solidFill>
              </a:rPr>
              <a:t>MPa</a:t>
            </a:r>
            <a:r>
              <a:rPr lang="pt-BR" sz="3100" dirty="0" smtClean="0">
                <a:solidFill>
                  <a:srgbClr val="FFFF00"/>
                </a:solidFill>
              </a:rPr>
              <a:t>, com 35 </a:t>
            </a:r>
            <a:r>
              <a:rPr lang="pt-BR" sz="3100" dirty="0" err="1" smtClean="0">
                <a:solidFill>
                  <a:srgbClr val="FFFF00"/>
                </a:solidFill>
              </a:rPr>
              <a:t>Mpa</a:t>
            </a:r>
            <a:r>
              <a:rPr lang="pt-BR" sz="3100" dirty="0" smtClean="0">
                <a:solidFill>
                  <a:srgbClr val="FFFF00"/>
                </a:solidFill>
              </a:rPr>
              <a:t> para cravação em 7 dias</a:t>
            </a:r>
          </a:p>
          <a:p>
            <a:endParaRPr lang="pt-BR" sz="3100" dirty="0" smtClean="0">
              <a:solidFill>
                <a:srgbClr val="FFFF00"/>
              </a:solidFill>
            </a:endParaRPr>
          </a:p>
          <a:p>
            <a:r>
              <a:rPr lang="pt-BR" sz="3100" dirty="0" err="1" smtClean="0">
                <a:solidFill>
                  <a:srgbClr val="FFFF00"/>
                </a:solidFill>
              </a:rPr>
              <a:t>Esc</a:t>
            </a:r>
            <a:r>
              <a:rPr lang="pt-BR" sz="3100" dirty="0" smtClean="0">
                <a:solidFill>
                  <a:srgbClr val="FFFF00"/>
                </a:solidFill>
              </a:rPr>
              <a:t>≥ 26GPa, ensaiado uma vez por mês</a:t>
            </a:r>
          </a:p>
          <a:p>
            <a:endParaRPr lang="pt-BR" sz="3100" dirty="0" smtClean="0">
              <a:solidFill>
                <a:srgbClr val="FFFF00"/>
              </a:solidFill>
            </a:endParaRPr>
          </a:p>
          <a:p>
            <a:r>
              <a:rPr lang="pt-BR" sz="3100" dirty="0" smtClean="0">
                <a:solidFill>
                  <a:srgbClr val="FFFF00"/>
                </a:solidFill>
              </a:rPr>
              <a:t>Fator água-cimento a/c ≤ 0,45</a:t>
            </a: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Exigências da </a:t>
            </a:r>
            <a:r>
              <a:rPr lang="pt-BR" dirty="0" err="1" smtClean="0"/>
              <a:t>nbr</a:t>
            </a:r>
            <a:r>
              <a:rPr lang="pt-BR" dirty="0" smtClean="0"/>
              <a:t> 16258:2014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4400" dirty="0" err="1" smtClean="0">
                <a:solidFill>
                  <a:srgbClr val="FFFF00"/>
                </a:solidFill>
              </a:rPr>
              <a:t>Fck</a:t>
            </a:r>
            <a:r>
              <a:rPr lang="pt-BR" sz="4400" dirty="0" smtClean="0">
                <a:solidFill>
                  <a:srgbClr val="FFFF00"/>
                </a:solidFill>
              </a:rPr>
              <a:t>≥ 40 </a:t>
            </a:r>
            <a:r>
              <a:rPr lang="pt-BR" sz="4400" dirty="0" err="1" smtClean="0">
                <a:solidFill>
                  <a:srgbClr val="FFFF00"/>
                </a:solidFill>
              </a:rPr>
              <a:t>MPa</a:t>
            </a:r>
            <a:r>
              <a:rPr lang="pt-BR" sz="4400" dirty="0" smtClean="0">
                <a:solidFill>
                  <a:srgbClr val="FFFF00"/>
                </a:solidFill>
              </a:rPr>
              <a:t>, com 35 </a:t>
            </a:r>
            <a:r>
              <a:rPr lang="pt-BR" sz="4400" dirty="0" err="1" smtClean="0">
                <a:solidFill>
                  <a:srgbClr val="FFFF00"/>
                </a:solidFill>
              </a:rPr>
              <a:t>Mpa</a:t>
            </a:r>
            <a:r>
              <a:rPr lang="pt-BR" sz="4400" dirty="0" smtClean="0">
                <a:solidFill>
                  <a:srgbClr val="FFFF00"/>
                </a:solidFill>
              </a:rPr>
              <a:t> para cravação em 7 dias</a:t>
            </a:r>
          </a:p>
          <a:p>
            <a:endParaRPr lang="pt-BR" sz="4400" dirty="0" smtClean="0">
              <a:solidFill>
                <a:srgbClr val="FFFF00"/>
              </a:solidFill>
            </a:endParaRPr>
          </a:p>
          <a:p>
            <a:r>
              <a:rPr lang="pt-BR" sz="4400" dirty="0" err="1" smtClean="0">
                <a:solidFill>
                  <a:srgbClr val="FFFF00"/>
                </a:solidFill>
              </a:rPr>
              <a:t>Esc</a:t>
            </a:r>
            <a:r>
              <a:rPr lang="pt-BR" sz="4400" dirty="0" smtClean="0">
                <a:solidFill>
                  <a:srgbClr val="FFFF00"/>
                </a:solidFill>
              </a:rPr>
              <a:t>≥ 26GPa, ensaiado uma vez por mês</a:t>
            </a:r>
          </a:p>
          <a:p>
            <a:endParaRPr lang="pt-BR" sz="4400" dirty="0" smtClean="0">
              <a:solidFill>
                <a:srgbClr val="FFFF00"/>
              </a:solidFill>
            </a:endParaRPr>
          </a:p>
          <a:p>
            <a:r>
              <a:rPr lang="pt-BR" sz="4400" dirty="0" smtClean="0">
                <a:solidFill>
                  <a:srgbClr val="FFFF00"/>
                </a:solidFill>
              </a:rPr>
              <a:t>Fator água-cimento a/c ≤ 0,45</a:t>
            </a:r>
          </a:p>
          <a:p>
            <a:endParaRPr lang="pt-BR" sz="4400" dirty="0" smtClean="0">
              <a:solidFill>
                <a:srgbClr val="FFFF00"/>
              </a:solidFill>
            </a:endParaRPr>
          </a:p>
          <a:p>
            <a:r>
              <a:rPr lang="pt-BR" sz="4400" dirty="0" smtClean="0">
                <a:solidFill>
                  <a:srgbClr val="FFFF00"/>
                </a:solidFill>
              </a:rPr>
              <a:t>Absorção de  água por imersão ≤ 6%,  ensaiada uma vez por mês</a:t>
            </a:r>
            <a:r>
              <a:rPr lang="pt-BR" sz="4400" dirty="0" smtClean="0"/>
              <a:t> </a:t>
            </a:r>
            <a:r>
              <a:rPr lang="pt-BR" sz="2800" dirty="0" smtClean="0"/>
              <a:t> </a:t>
            </a: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fabricação e a norma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1- Introdução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2- Cálculo Estrutural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3- Qualidade do Concreto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4- Armação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5- Tolerâncias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6- Conclusões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7- Vantagens e Desvantagens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8- Referências Bibliográficas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Exigências da </a:t>
            </a:r>
            <a:r>
              <a:rPr lang="pt-BR" dirty="0" err="1" smtClean="0"/>
              <a:t>nbr</a:t>
            </a:r>
            <a:r>
              <a:rPr lang="pt-BR" dirty="0" smtClean="0"/>
              <a:t> 9062:2007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512000"/>
            <a:ext cx="7560840" cy="523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pt-BR" sz="2800" dirty="0" smtClean="0"/>
          </a:p>
          <a:p>
            <a:r>
              <a:rPr lang="pt-BR" sz="9600" dirty="0" smtClean="0">
                <a:solidFill>
                  <a:srgbClr val="FFFF00"/>
                </a:solidFill>
              </a:rPr>
              <a:t>Mão de Obra Treinada e Especializada</a:t>
            </a:r>
          </a:p>
          <a:p>
            <a:endParaRPr lang="pt-BR" sz="9600" dirty="0" smtClean="0">
              <a:solidFill>
                <a:srgbClr val="FFFF00"/>
              </a:solidFill>
            </a:endParaRPr>
          </a:p>
          <a:p>
            <a:r>
              <a:rPr lang="pt-BR" sz="9600" dirty="0" smtClean="0">
                <a:solidFill>
                  <a:srgbClr val="FFFF00"/>
                </a:solidFill>
              </a:rPr>
              <a:t>Estrutura Específica para Controle de Qualidade, com Laboratório</a:t>
            </a:r>
          </a:p>
          <a:p>
            <a:endParaRPr lang="pt-BR" sz="9600" dirty="0" smtClean="0">
              <a:solidFill>
                <a:srgbClr val="FFFF00"/>
              </a:solidFill>
            </a:endParaRPr>
          </a:p>
          <a:p>
            <a:r>
              <a:rPr lang="pt-BR" sz="9600" dirty="0" err="1" smtClean="0">
                <a:solidFill>
                  <a:srgbClr val="FFFF00"/>
                </a:solidFill>
              </a:rPr>
              <a:t>Matéria-prima</a:t>
            </a:r>
            <a:r>
              <a:rPr lang="pt-BR" sz="9600" dirty="0" smtClean="0">
                <a:solidFill>
                  <a:srgbClr val="FFFF00"/>
                </a:solidFill>
              </a:rPr>
              <a:t> qualificada, sendo obrigatórios:</a:t>
            </a:r>
          </a:p>
          <a:p>
            <a:r>
              <a:rPr lang="pt-BR" sz="9600" dirty="0" smtClean="0">
                <a:solidFill>
                  <a:srgbClr val="FFFF00"/>
                </a:solidFill>
              </a:rPr>
              <a:t>Aço – 3 ensaios</a:t>
            </a:r>
          </a:p>
          <a:p>
            <a:r>
              <a:rPr lang="pt-BR" sz="9600" dirty="0" smtClean="0">
                <a:solidFill>
                  <a:srgbClr val="FFFF00"/>
                </a:solidFill>
              </a:rPr>
              <a:t>Agregado Miúdo – 4 ensaios</a:t>
            </a:r>
          </a:p>
          <a:p>
            <a:r>
              <a:rPr lang="pt-BR" sz="9600" dirty="0" smtClean="0">
                <a:solidFill>
                  <a:srgbClr val="FFFF00"/>
                </a:solidFill>
              </a:rPr>
              <a:t>Agregado Graúdo – 6 ensaios</a:t>
            </a:r>
          </a:p>
          <a:p>
            <a:r>
              <a:rPr lang="pt-BR" sz="9600" dirty="0" smtClean="0">
                <a:solidFill>
                  <a:srgbClr val="FFFF00"/>
                </a:solidFill>
              </a:rPr>
              <a:t>Cimento – 2 ensaios</a:t>
            </a:r>
          </a:p>
          <a:p>
            <a:r>
              <a:rPr lang="pt-BR" sz="9600" dirty="0" smtClean="0">
                <a:solidFill>
                  <a:srgbClr val="FFFF00"/>
                </a:solidFill>
              </a:rPr>
              <a:t>Água- 1 ensaio</a:t>
            </a:r>
          </a:p>
          <a:p>
            <a:endParaRPr lang="pt-BR" sz="9600" dirty="0" smtClean="0">
              <a:solidFill>
                <a:srgbClr val="FFFF00"/>
              </a:solidFill>
            </a:endParaRPr>
          </a:p>
          <a:p>
            <a:r>
              <a:rPr lang="pt-BR" sz="9600" dirty="0" smtClean="0">
                <a:solidFill>
                  <a:srgbClr val="FFFF00"/>
                </a:solidFill>
              </a:rPr>
              <a:t>Desvio-padrão máximo de 3,5 </a:t>
            </a:r>
            <a:r>
              <a:rPr lang="pt-BR" sz="9600" dirty="0" err="1" smtClean="0">
                <a:solidFill>
                  <a:srgbClr val="FFFF00"/>
                </a:solidFill>
              </a:rPr>
              <a:t>MPa</a:t>
            </a:r>
            <a:r>
              <a:rPr lang="pt-BR" sz="9600" dirty="0" smtClean="0">
                <a:solidFill>
                  <a:srgbClr val="FFFF00"/>
                </a:solidFill>
              </a:rPr>
              <a:t> na produção do concreto</a:t>
            </a:r>
          </a:p>
          <a:p>
            <a:pPr marL="0" indent="0">
              <a:buNone/>
            </a:pPr>
            <a:endParaRPr lang="pt-BR" sz="8000" dirty="0" smtClean="0">
              <a:solidFill>
                <a:srgbClr val="FFFF00"/>
              </a:solidFill>
            </a:endParaRPr>
          </a:p>
          <a:p>
            <a:endParaRPr lang="pt-BR" sz="8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8000" dirty="0" smtClean="0"/>
              <a:t> </a:t>
            </a: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2" y="1601383"/>
            <a:ext cx="6496396" cy="487125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 de aplicação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938049"/>
            <a:ext cx="7464829" cy="419792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4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 de aplicação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9" name="Content Placeholder 8" descr="c48143784e5989728206a1979adc965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7" y="1600200"/>
            <a:ext cx="6498166" cy="4873625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4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visibilidade</a:t>
            </a:r>
            <a:endParaRPr lang="en-US" dirty="0"/>
          </a:p>
        </p:txBody>
      </p:sp>
      <p:pic>
        <p:nvPicPr>
          <p:cNvPr id="5" name="Content Placeholder 4" descr="DSC_04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visibilidade</a:t>
            </a:r>
            <a:endParaRPr lang="en-US" dirty="0"/>
          </a:p>
        </p:txBody>
      </p:sp>
      <p:pic>
        <p:nvPicPr>
          <p:cNvPr id="8" name="Content Placeholder 7" descr="DSC_04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1362" y="1600200"/>
            <a:ext cx="7279275" cy="4873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r>
              <a:rPr lang="pt-BR" dirty="0" smtClean="0">
                <a:solidFill>
                  <a:srgbClr val="FFFF00"/>
                </a:solidFill>
              </a:rPr>
              <a:t>Distribuição ao longo de todo o elemento 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 smtClean="0"/>
          </a:p>
          <a:p>
            <a:r>
              <a:rPr lang="pt-BR" dirty="0" smtClean="0">
                <a:solidFill>
                  <a:srgbClr val="FFFF00"/>
                </a:solidFill>
              </a:rPr>
              <a:t>Densidade</a:t>
            </a: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pt-BR" sz="2800" dirty="0" smtClean="0"/>
          </a:p>
          <a:p>
            <a:pPr algn="just" fontAlgn="auto"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Taxa mínima de armadura = 1,38 </a:t>
            </a:r>
            <a:r>
              <a:rPr lang="pt-BR" sz="2600" dirty="0" err="1" smtClean="0">
                <a:solidFill>
                  <a:srgbClr val="FFFF00"/>
                </a:solidFill>
              </a:rPr>
              <a:t>cm²</a:t>
            </a:r>
            <a:r>
              <a:rPr lang="pt-BR" sz="2600" dirty="0" smtClean="0">
                <a:solidFill>
                  <a:srgbClr val="FFFF00"/>
                </a:solidFill>
              </a:rPr>
              <a:t>/m (</a:t>
            </a:r>
            <a:r>
              <a:rPr lang="pt-BR" sz="2600" dirty="0" smtClean="0">
                <a:solidFill>
                  <a:srgbClr val="FFFF00"/>
                </a:solidFill>
                <a:sym typeface="Symbol"/>
              </a:rPr>
              <a:t> </a:t>
            </a:r>
            <a:r>
              <a:rPr lang="pt-BR" sz="2600" dirty="0" smtClean="0">
                <a:solidFill>
                  <a:srgbClr val="FFFF00"/>
                </a:solidFill>
              </a:rPr>
              <a:t>4,2 c/ 20) (2 ramos).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Taxa mínima de armadura nas extremidades = 2,76</a:t>
            </a:r>
            <a:r>
              <a:rPr lang="pt-BR" sz="2600" dirty="0" err="1" smtClean="0">
                <a:solidFill>
                  <a:srgbClr val="FFFF00"/>
                </a:solidFill>
              </a:rPr>
              <a:t>cm²</a:t>
            </a:r>
            <a:r>
              <a:rPr lang="pt-BR" sz="2600" dirty="0" smtClean="0">
                <a:solidFill>
                  <a:srgbClr val="FFFF00"/>
                </a:solidFill>
              </a:rPr>
              <a:t>/m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(</a:t>
            </a:r>
            <a:r>
              <a:rPr lang="pt-BR" sz="2600" dirty="0" smtClean="0">
                <a:solidFill>
                  <a:srgbClr val="FFFF00"/>
                </a:solidFill>
                <a:sym typeface="Symbol"/>
              </a:rPr>
              <a:t> </a:t>
            </a:r>
            <a:r>
              <a:rPr lang="pt-BR" sz="2600" dirty="0" smtClean="0">
                <a:solidFill>
                  <a:srgbClr val="FFFF00"/>
                </a:solidFill>
              </a:rPr>
              <a:t>4,2 c/ 10) em um comprimento mínimo de 50 cm (2 ramos)</a:t>
            </a:r>
            <a:r>
              <a:rPr lang="pt-BR" sz="2800" dirty="0" smtClean="0">
                <a:solidFill>
                  <a:srgbClr val="FFFF00"/>
                </a:solidFill>
              </a:rPr>
              <a:t>.</a:t>
            </a:r>
            <a:endParaRPr lang="pt-BR" sz="2800" dirty="0" smtClean="0"/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24" y="4284000"/>
            <a:ext cx="3924592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28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Tolerâncias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89891"/>
              </p:ext>
            </p:extLst>
          </p:nvPr>
        </p:nvGraphicFramePr>
        <p:xfrm>
          <a:off x="395536" y="1700808"/>
          <a:ext cx="7467600" cy="4709160"/>
        </p:xfrm>
        <a:graphic>
          <a:graphicData uri="http://schemas.openxmlformats.org/drawingml/2006/table">
            <a:tbl>
              <a:tblPr/>
              <a:tblGrid>
                <a:gridCol w="5825540"/>
                <a:gridCol w="1642060"/>
              </a:tblGrid>
              <a:tr h="30152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Dimensão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Tolerância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Dimensão básica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± 3 %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Comprimento do elemento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± 0,5 %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Abertura da falta de esquadro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2,5 mm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Excesso de concreto além da borda externa do anel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6 mm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Dimensão básica do anel com relação à dimensão básica da estaca para medidas tiradas entre cantos diametralmente opostos (por exemplo estacas hexagonais, octogonais etc.)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15 mm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  <a:tr h="7048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Dimensão básica do anel com relação à dimensão básica da estaca para medidas tiradas entre arestas diametralmente apostas (por exemplo estacas quadradas e circulares)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6 mm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Deslocamento do anel com relação à seção transversal da estaca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6 mm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Linearidade do elemento de estaca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0,2 %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Perda de espessura da parede em estacas vazadas (com relação à espessura de projeto)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20 mm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Desvio de geometria para anéis de mesma seção (com relação à espessura da chapa de aço)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± 50 %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301148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Desalinhamento de formas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5 % </a:t>
                      </a:r>
                      <a:r>
                        <a:rPr kumimoji="0" lang="pt-BR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Db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2 cm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Tolerâncias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4200" y="1559124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4" y="3309967"/>
            <a:ext cx="7308000" cy="169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60091"/>
              </p:ext>
            </p:extLst>
          </p:nvPr>
        </p:nvGraphicFramePr>
        <p:xfrm>
          <a:off x="407384" y="2047070"/>
          <a:ext cx="7467600" cy="510220"/>
        </p:xfrm>
        <a:graphic>
          <a:graphicData uri="http://schemas.openxmlformats.org/drawingml/2006/table">
            <a:tbl>
              <a:tblPr/>
              <a:tblGrid>
                <a:gridCol w="6093596"/>
                <a:gridCol w="1374004"/>
              </a:tblGrid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Dimensão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1319" marR="61319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Tolerância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1319" marR="61319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26638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Dimensão básica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1319" marR="61319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± 3 %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1319" marR="61319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2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dirty="0" smtClean="0">
                <a:solidFill>
                  <a:srgbClr val="FFFF00"/>
                </a:solidFill>
              </a:rPr>
              <a:t>O movimento pela uniformização de critérios.</a:t>
            </a: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A expressão da melhor técnica disponível</a:t>
            </a:r>
            <a:r>
              <a:rPr lang="pt-BR" dirty="0" smtClean="0"/>
              <a:t>.</a:t>
            </a:r>
            <a:r>
              <a:rPr lang="pt-BR" sz="2800" dirty="0" smtClean="0"/>
              <a:t>  </a:t>
            </a: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Tolerâncias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r>
              <a:rPr lang="pt-BR" dirty="0" smtClean="0">
                <a:solidFill>
                  <a:srgbClr val="FFFF00"/>
                </a:solidFill>
              </a:rPr>
              <a:t>O contato em um único ponto. 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 smtClean="0"/>
          </a:p>
          <a:p>
            <a:r>
              <a:rPr lang="pt-BR" dirty="0" smtClean="0">
                <a:solidFill>
                  <a:srgbClr val="FFFF00"/>
                </a:solidFill>
              </a:rPr>
              <a:t>A tensão na área de contato</a:t>
            </a: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Tolerâncias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0" y="2556000"/>
            <a:ext cx="6481118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1475656" y="1772816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Juntas nas Emendas das Estacas Pré-moldadas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Região</a:t>
            </a:r>
            <a:r>
              <a:rPr lang="en-US" dirty="0" smtClean="0"/>
              <a:t> de </a:t>
            </a:r>
            <a:r>
              <a:rPr lang="en-US" dirty="0" err="1" smtClean="0"/>
              <a:t>contato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emendas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Junta a </a:t>
            </a:r>
            <a:r>
              <a:rPr lang="en-US" dirty="0" err="1" smtClean="0">
                <a:solidFill>
                  <a:srgbClr val="FFFF00"/>
                </a:solidFill>
              </a:rPr>
              <a:t>seco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Pressão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Contato</a:t>
            </a:r>
            <a:r>
              <a:rPr lang="en-US" dirty="0" smtClean="0">
                <a:solidFill>
                  <a:srgbClr val="FFFF00"/>
                </a:solidFill>
              </a:rPr>
              <a:t> ≤ 0,042 </a:t>
            </a:r>
            <a:r>
              <a:rPr lang="en-US" dirty="0" err="1" smtClean="0">
                <a:solidFill>
                  <a:srgbClr val="FFFF00"/>
                </a:solidFill>
              </a:rPr>
              <a:t>fcd</a:t>
            </a:r>
            <a:r>
              <a:rPr lang="en-US" dirty="0" smtClean="0">
                <a:solidFill>
                  <a:srgbClr val="FFFF00"/>
                </a:solidFill>
              </a:rPr>
              <a:t> ≤ 1 MPa – 7.2.1.2 </a:t>
            </a:r>
            <a:r>
              <a:rPr lang="en-US" smtClean="0">
                <a:solidFill>
                  <a:srgbClr val="FFFF00"/>
                </a:solidFill>
              </a:rPr>
              <a:t>NBR 9062:2007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Tolerâncias de fabricação da </a:t>
            </a:r>
            <a:r>
              <a:rPr lang="pt-BR" dirty="0" err="1" smtClean="0"/>
              <a:t>nbr</a:t>
            </a:r>
            <a:r>
              <a:rPr lang="pt-BR" dirty="0" smtClean="0"/>
              <a:t> 16258:2014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2411993"/>
            <a:ext cx="4147582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000" y="5472000"/>
            <a:ext cx="4600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3"/>
          <p:cNvGraphicFramePr>
            <a:graphicFrameLocks noGrp="1"/>
          </p:cNvGraphicFramePr>
          <p:nvPr/>
        </p:nvGraphicFramePr>
        <p:xfrm>
          <a:off x="323850" y="1557338"/>
          <a:ext cx="8351838" cy="487680"/>
        </p:xfrm>
        <a:graphic>
          <a:graphicData uri="http://schemas.openxmlformats.org/drawingml/2006/table">
            <a:tbl>
              <a:tblPr/>
              <a:tblGrid>
                <a:gridCol w="6815138"/>
                <a:gridCol w="1536700"/>
              </a:tblGrid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Dimensão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Tolerância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EEB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Abertura da falta de esquadro</a:t>
                      </a:r>
                      <a:endParaRPr kumimoji="0" lang="pt-BR" alt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≤ 2,5 mm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CD5"/>
                    </a:solidFill>
                  </a:tcPr>
                </a:tc>
              </a:tr>
            </a:tbl>
          </a:graphicData>
        </a:graphic>
      </p:graphicFrame>
      <p:pic>
        <p:nvPicPr>
          <p:cNvPr id="7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368860" cy="243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850106"/>
          </a:xfrm>
        </p:spPr>
        <p:txBody>
          <a:bodyPr/>
          <a:lstStyle/>
          <a:p>
            <a:r>
              <a:rPr lang="pt-BR" dirty="0" smtClean="0"/>
              <a:t>Tolerâncias de fabricação PCI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03" y="1124744"/>
            <a:ext cx="7530086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Tolerâncias de fabricação de perfis metálicos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8" name="Imagem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9" y="1908998"/>
            <a:ext cx="8244441" cy="37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FF00"/>
                </a:solidFill>
              </a:rPr>
              <a:t>• A Norma de Estacas pré-moldadas como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agente de uniformização de critérios,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desenvolvimento tecnológico e qualidade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do Produto.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• A qualidade diferenciada do Concreto Pré-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moldado(fabricado).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Opções de </a:t>
            </a:r>
            <a:r>
              <a:rPr lang="pt-BR" dirty="0" err="1" smtClean="0"/>
              <a:t>fundaçÃo</a:t>
            </a:r>
            <a:r>
              <a:rPr lang="pt-BR" dirty="0" smtClean="0"/>
              <a:t> em estacas pré-fabricadas-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1- Confiabilidade - Teste em todas as Estacas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2- Segurança para atravessar solos moles  ou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 com nível d´água alto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3- Inspeção ao longo do processo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4- Qualidade - Concreto Pré-fabricado 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 x Concreto  Moldado  “In Loco”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5- Controle da Execução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6- Facilidade nos Ensaios e Provas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7- Obra Limpa, sem resíduos de escavação.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8- </a:t>
            </a:r>
            <a:r>
              <a:rPr lang="pt-BR" b="1" dirty="0">
                <a:solidFill>
                  <a:srgbClr val="FFFF00"/>
                </a:solidFill>
              </a:rPr>
              <a:t>Custo Fixo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2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Opções de fundação em estacas pré-fabricadas- 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</a:t>
            </a:r>
            <a:r>
              <a:rPr lang="pt-BR" b="1" dirty="0" smtClean="0">
                <a:solidFill>
                  <a:srgbClr val="FFFF00"/>
                </a:solidFill>
              </a:rPr>
              <a:t>1- Vibração em Ambientes Confinados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2- Ruído</a:t>
            </a:r>
          </a:p>
          <a:p>
            <a:pPr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3- Quebra?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5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Bibliografia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68000"/>
            <a:ext cx="7467600" cy="5220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  </a:t>
            </a:r>
          </a:p>
          <a:p>
            <a:pPr marL="0" indent="0">
              <a:buNone/>
            </a:pPr>
            <a:r>
              <a:rPr lang="pt-BR" dirty="0" smtClean="0"/>
              <a:t>  </a:t>
            </a:r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sz="2900" b="1" dirty="0" smtClean="0">
                <a:solidFill>
                  <a:srgbClr val="FFFF00"/>
                </a:solidFill>
              </a:rPr>
              <a:t>1. Fundações – Teoria e Prática, Editora PINI.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2. </a:t>
            </a:r>
            <a:r>
              <a:rPr lang="pt-BR" sz="2900" b="1" dirty="0">
                <a:solidFill>
                  <a:srgbClr val="FFFF00"/>
                </a:solidFill>
              </a:rPr>
              <a:t>Manual de </a:t>
            </a:r>
            <a:r>
              <a:rPr lang="pt-BR" sz="2900" b="1" dirty="0" smtClean="0">
                <a:solidFill>
                  <a:srgbClr val="FFFF00"/>
                </a:solidFill>
              </a:rPr>
              <a:t>Execução de Fundações e </a:t>
            </a:r>
            <a:r>
              <a:rPr lang="pt-BR" sz="2900" b="1" dirty="0" err="1" smtClean="0">
                <a:solidFill>
                  <a:srgbClr val="FFFF00"/>
                </a:solidFill>
              </a:rPr>
              <a:t>Geotecnia</a:t>
            </a:r>
            <a:r>
              <a:rPr lang="pt-BR" sz="2900" b="1" dirty="0" smtClean="0">
                <a:solidFill>
                  <a:srgbClr val="FFFF00"/>
                </a:solidFill>
              </a:rPr>
              <a:t> – Práticas </a:t>
            </a:r>
          </a:p>
          <a:p>
            <a:pPr marL="0" indent="0">
              <a:buNone/>
            </a:pPr>
            <a:r>
              <a:rPr lang="pt-BR" sz="2900" b="1" dirty="0">
                <a:solidFill>
                  <a:srgbClr val="FFFF00"/>
                </a:solidFill>
              </a:rPr>
              <a:t> </a:t>
            </a:r>
            <a:r>
              <a:rPr lang="pt-BR" sz="2900" b="1" dirty="0" smtClean="0">
                <a:solidFill>
                  <a:srgbClr val="FFFF00"/>
                </a:solidFill>
              </a:rPr>
              <a:t>      Recomendadas,  da ABEF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3. Manual Técnico – Estacas </a:t>
            </a:r>
            <a:r>
              <a:rPr lang="pt-BR" sz="2900" b="1" dirty="0" err="1" smtClean="0">
                <a:solidFill>
                  <a:srgbClr val="FFFF00"/>
                </a:solidFill>
              </a:rPr>
              <a:t>Pré-fabricadas</a:t>
            </a:r>
            <a:r>
              <a:rPr lang="pt-BR" sz="2900" b="1" dirty="0" smtClean="0">
                <a:solidFill>
                  <a:srgbClr val="FFFF00"/>
                </a:solidFill>
              </a:rPr>
              <a:t> de Concreto,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    Grupo de Estacas, 2008</a:t>
            </a:r>
            <a:endParaRPr lang="pt-BR" sz="29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4. </a:t>
            </a:r>
            <a:r>
              <a:rPr lang="pt-BR" sz="2900" b="1" dirty="0">
                <a:solidFill>
                  <a:srgbClr val="FFFF00"/>
                </a:solidFill>
              </a:rPr>
              <a:t>Manual Técnico – Estacas Pré-Fabricadas de </a:t>
            </a:r>
            <a:r>
              <a:rPr lang="pt-BR" sz="2900" b="1" dirty="0" smtClean="0">
                <a:solidFill>
                  <a:srgbClr val="FFFF00"/>
                </a:solidFill>
              </a:rPr>
              <a:t>   </a:t>
            </a:r>
          </a:p>
          <a:p>
            <a:pPr marL="0" indent="0">
              <a:buNone/>
            </a:pPr>
            <a:r>
              <a:rPr lang="pt-BR" sz="2900" b="1" dirty="0">
                <a:solidFill>
                  <a:srgbClr val="FFFF00"/>
                </a:solidFill>
              </a:rPr>
              <a:t> </a:t>
            </a:r>
            <a:r>
              <a:rPr lang="pt-BR" sz="2900" b="1" dirty="0" smtClean="0">
                <a:solidFill>
                  <a:srgbClr val="FFFF00"/>
                </a:solidFill>
              </a:rPr>
              <a:t>      Concreto</a:t>
            </a:r>
            <a:r>
              <a:rPr lang="pt-BR" sz="2900" b="1" dirty="0">
                <a:solidFill>
                  <a:srgbClr val="FFFF00"/>
                </a:solidFill>
              </a:rPr>
              <a:t>, ABCIC, 2012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5. </a:t>
            </a:r>
            <a:r>
              <a:rPr lang="pt-BR" sz="2900" b="1" dirty="0" err="1">
                <a:solidFill>
                  <a:srgbClr val="FFFF00"/>
                </a:solidFill>
              </a:rPr>
              <a:t>Gonçalves,C</a:t>
            </a:r>
            <a:r>
              <a:rPr lang="pt-BR" sz="2900" b="1" dirty="0">
                <a:solidFill>
                  <a:srgbClr val="FFFF00"/>
                </a:solidFill>
              </a:rPr>
              <a:t>.; </a:t>
            </a:r>
            <a:r>
              <a:rPr lang="pt-BR" sz="2900" b="1" dirty="0" err="1">
                <a:solidFill>
                  <a:srgbClr val="FFFF00"/>
                </a:solidFill>
              </a:rPr>
              <a:t>Bernardes,G.P</a:t>
            </a:r>
            <a:r>
              <a:rPr lang="pt-BR" sz="2900" b="1" dirty="0">
                <a:solidFill>
                  <a:srgbClr val="FFFF00"/>
                </a:solidFill>
              </a:rPr>
              <a:t>. e Neves, L.F.S. , </a:t>
            </a:r>
            <a:endParaRPr lang="pt-BR" sz="29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    Estacas </a:t>
            </a:r>
            <a:r>
              <a:rPr lang="pt-BR" sz="2900" b="1" dirty="0">
                <a:solidFill>
                  <a:srgbClr val="FFFF00"/>
                </a:solidFill>
              </a:rPr>
              <a:t>Pré-Fabricadas </a:t>
            </a:r>
            <a:r>
              <a:rPr lang="pt-BR" sz="2900" b="1" dirty="0" smtClean="0">
                <a:solidFill>
                  <a:srgbClr val="FFFF00"/>
                </a:solidFill>
              </a:rPr>
              <a:t>de Concreto</a:t>
            </a:r>
            <a:r>
              <a:rPr lang="pt-BR" sz="2900" b="1" dirty="0">
                <a:solidFill>
                  <a:srgbClr val="FFFF00"/>
                </a:solidFill>
              </a:rPr>
              <a:t>, Teoria e </a:t>
            </a:r>
            <a:endParaRPr lang="pt-BR" sz="29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    Prática</a:t>
            </a:r>
            <a:r>
              <a:rPr lang="pt-BR" sz="29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6. </a:t>
            </a:r>
            <a:r>
              <a:rPr lang="pt-BR" sz="2900" b="1" dirty="0" err="1">
                <a:solidFill>
                  <a:srgbClr val="FFFF00"/>
                </a:solidFill>
              </a:rPr>
              <a:t>Velloso,D.A</a:t>
            </a:r>
            <a:r>
              <a:rPr lang="pt-BR" sz="2900" b="1" dirty="0">
                <a:solidFill>
                  <a:srgbClr val="FFFF00"/>
                </a:solidFill>
              </a:rPr>
              <a:t>., Lopes, F.R., livro Fundações, </a:t>
            </a:r>
            <a:endParaRPr lang="pt-BR" sz="29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    Oficina </a:t>
            </a:r>
            <a:r>
              <a:rPr lang="pt-BR" sz="2900" b="1" dirty="0">
                <a:solidFill>
                  <a:srgbClr val="FFFF00"/>
                </a:solidFill>
              </a:rPr>
              <a:t>do Texto, 2010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7. Dimensionamento Estrutural de Estacas para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    Fundações – Momentos Mínimos – SEFE VI – Roberto</a:t>
            </a:r>
          </a:p>
          <a:p>
            <a:pPr marL="0" indent="0">
              <a:buNone/>
            </a:pPr>
            <a:r>
              <a:rPr lang="pt-BR" sz="2900" b="1" dirty="0" smtClean="0">
                <a:solidFill>
                  <a:srgbClr val="FFFF00"/>
                </a:solidFill>
              </a:rPr>
              <a:t>       José </a:t>
            </a:r>
            <a:r>
              <a:rPr lang="pt-BR" sz="2900" b="1" dirty="0" err="1" smtClean="0">
                <a:solidFill>
                  <a:srgbClr val="FFFF00"/>
                </a:solidFill>
              </a:rPr>
              <a:t>Foá</a:t>
            </a:r>
            <a:r>
              <a:rPr lang="pt-BR" sz="2900" b="1" dirty="0" smtClean="0">
                <a:solidFill>
                  <a:srgbClr val="FFFF00"/>
                </a:solidFill>
              </a:rPr>
              <a:t>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r>
              <a:rPr lang="pt-BR" dirty="0" smtClean="0">
                <a:solidFill>
                  <a:srgbClr val="FFFF00"/>
                </a:solidFill>
              </a:rPr>
              <a:t>A questão do Momento Mínimo 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A limitação do </a:t>
            </a:r>
            <a:r>
              <a:rPr lang="pt-BR" dirty="0" err="1" smtClean="0">
                <a:solidFill>
                  <a:srgbClr val="FFFF00"/>
                </a:solidFill>
              </a:rPr>
              <a:t>fck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Cobrimento</a:t>
            </a:r>
            <a:endParaRPr lang="pt-BR" dirty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Bibliografia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68000"/>
            <a:ext cx="7467600" cy="5220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</a:t>
            </a:r>
          </a:p>
          <a:p>
            <a:pPr marL="0" indent="0">
              <a:buNone/>
            </a:pPr>
            <a:r>
              <a:rPr lang="pt-BR" dirty="0" smtClean="0"/>
              <a:t> 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</a:t>
            </a:r>
            <a:r>
              <a:rPr lang="pt-BR" sz="1800" b="1" dirty="0" smtClean="0">
                <a:solidFill>
                  <a:srgbClr val="FFFF00"/>
                </a:solidFill>
              </a:rPr>
              <a:t>8. </a:t>
            </a:r>
            <a:r>
              <a:rPr lang="pt-BR" sz="1800" b="1" dirty="0">
                <a:solidFill>
                  <a:srgbClr val="FFFF00"/>
                </a:solidFill>
              </a:rPr>
              <a:t>Norma NBR </a:t>
            </a:r>
            <a:r>
              <a:rPr lang="pt-BR" sz="1800" b="1" dirty="0" smtClean="0">
                <a:solidFill>
                  <a:srgbClr val="FFFF00"/>
                </a:solidFill>
              </a:rPr>
              <a:t>  6122:2010 – Projeto e execução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      de fundações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   9. Norma NBR 16258:2014 – Estacas pré-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       fabricadas de concreto – Requisitos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 10. Norma NBR   9062:2007 – Projeto e execução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       de estruturas de concreto pré-moldado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 11. Norma NBR   6118:2014 – Projeto de   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       estruturas de </a:t>
            </a:r>
            <a:r>
              <a:rPr lang="pt-BR" sz="1800" b="1" dirty="0" smtClean="0">
                <a:solidFill>
                  <a:srgbClr val="FFFF00"/>
                </a:solidFill>
              </a:rPr>
              <a:t>concreto – Procedimento</a:t>
            </a:r>
          </a:p>
          <a:p>
            <a:pPr marL="0" indent="0">
              <a:buNone/>
            </a:pPr>
            <a:endParaRPr lang="pt-BR" sz="1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1800" b="1" dirty="0" smtClean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    </a:t>
            </a:r>
            <a:r>
              <a:rPr lang="pt-BR" sz="3200" b="1" dirty="0" smtClean="0">
                <a:solidFill>
                  <a:srgbClr val="FFFF00"/>
                </a:solidFill>
              </a:rPr>
              <a:t>OBRIGADO</a:t>
            </a:r>
          </a:p>
          <a:p>
            <a:endParaRPr lang="pt-BR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rgbClr val="FFFF00"/>
                </a:solidFill>
              </a:rPr>
              <a:t>                  </a:t>
            </a:r>
            <a:r>
              <a:rPr lang="pt-BR" sz="2200" b="1" dirty="0" err="1" smtClean="0">
                <a:solidFill>
                  <a:srgbClr val="FFFF00"/>
                </a:solidFill>
              </a:rPr>
              <a:t>Engo</a:t>
            </a:r>
            <a:r>
              <a:rPr lang="pt-BR" sz="2200" b="1" dirty="0" smtClean="0">
                <a:solidFill>
                  <a:srgbClr val="FFFF00"/>
                </a:solidFill>
              </a:rPr>
              <a:t>. Roberto José </a:t>
            </a:r>
            <a:r>
              <a:rPr lang="pt-BR" sz="2200" b="1" dirty="0" err="1" smtClean="0">
                <a:solidFill>
                  <a:srgbClr val="FFFF00"/>
                </a:solidFill>
              </a:rPr>
              <a:t>Foá</a:t>
            </a:r>
            <a:endParaRPr lang="pt-BR" sz="2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rgbClr val="FFFF00"/>
                </a:solidFill>
              </a:rPr>
              <a:t>                          R. </a:t>
            </a:r>
            <a:r>
              <a:rPr lang="pt-BR" sz="2200" b="1" dirty="0" err="1" smtClean="0">
                <a:solidFill>
                  <a:srgbClr val="FFFF00"/>
                </a:solidFill>
              </a:rPr>
              <a:t>Foá</a:t>
            </a:r>
            <a:r>
              <a:rPr lang="pt-BR" sz="2200" b="1" dirty="0" smtClean="0">
                <a:solidFill>
                  <a:srgbClr val="FFFF00"/>
                </a:solidFill>
              </a:rPr>
              <a:t> Engenharia e </a:t>
            </a:r>
            <a:r>
              <a:rPr lang="pt-BR" sz="2200" b="1" dirty="0" err="1" smtClean="0">
                <a:solidFill>
                  <a:srgbClr val="FFFF00"/>
                </a:solidFill>
              </a:rPr>
              <a:t>Pré-fabricados</a:t>
            </a:r>
            <a:endParaRPr lang="pt-BR" sz="2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rgbClr val="FFFF00"/>
                </a:solidFill>
              </a:rPr>
              <a:t>                          </a:t>
            </a:r>
            <a:r>
              <a:rPr lang="pt-BR" sz="2200" b="1" dirty="0" smtClean="0">
                <a:hlinkClick r:id="rId2"/>
              </a:rPr>
              <a:t>roberto@foa.com.br</a:t>
            </a:r>
            <a:endParaRPr lang="pt-BR" sz="2200" b="1" dirty="0" smtClean="0"/>
          </a:p>
          <a:p>
            <a:pPr marL="0" indent="0">
              <a:buNone/>
            </a:pPr>
            <a:endParaRPr lang="pt-BR" sz="2200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r>
              <a:rPr lang="pt-BR" dirty="0" smtClean="0">
                <a:solidFill>
                  <a:srgbClr val="FFFF00"/>
                </a:solidFill>
              </a:rPr>
              <a:t>A questão do Momento Mínimo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Excentricidade equivalente a 0,015 + 0,03 h(m)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Suposição de Carga Centrada</a:t>
            </a: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pPr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96000"/>
            <a:ext cx="6522098" cy="41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2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r>
              <a:rPr lang="pt-BR" dirty="0" smtClean="0">
                <a:solidFill>
                  <a:srgbClr val="FFFF00"/>
                </a:solidFill>
              </a:rPr>
              <a:t>A limitação do </a:t>
            </a:r>
            <a:r>
              <a:rPr lang="pt-BR" dirty="0" err="1" smtClean="0">
                <a:solidFill>
                  <a:srgbClr val="FFFF00"/>
                </a:solidFill>
              </a:rPr>
              <a:t>fck</a:t>
            </a:r>
            <a:endParaRPr lang="pt-BR" dirty="0" smtClean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                      40 MPa?</a:t>
            </a:r>
            <a:endParaRPr lang="pt-BR" dirty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Cálculo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pt-BR" sz="2800" dirty="0" smtClean="0"/>
          </a:p>
          <a:p>
            <a:endParaRPr lang="pt-BR" sz="2800" dirty="0"/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Cobrimento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20 mm</a:t>
            </a:r>
          </a:p>
          <a:p>
            <a:r>
              <a:rPr lang="pt-BR" dirty="0" err="1" smtClean="0">
                <a:solidFill>
                  <a:srgbClr val="FFFF00"/>
                </a:solidFill>
              </a:rPr>
              <a:t>Cintamento</a:t>
            </a:r>
            <a:r>
              <a:rPr lang="pt-BR" dirty="0" smtClean="0">
                <a:solidFill>
                  <a:srgbClr val="FFFF00"/>
                </a:solidFill>
              </a:rPr>
              <a:t> dos Estribos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Classes de Agressividade Ambiental</a:t>
            </a:r>
            <a:endParaRPr lang="pt-BR" dirty="0">
              <a:solidFill>
                <a:srgbClr val="FFFF00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1203</Words>
  <Application>Microsoft Office PowerPoint</Application>
  <PresentationFormat>Apresentação na tela (4:3)</PresentationFormat>
  <Paragraphs>500</Paragraphs>
  <Slides>51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0" baseType="lpstr">
      <vt:lpstr>Arial</vt:lpstr>
      <vt:lpstr>Arial Narrow</vt:lpstr>
      <vt:lpstr>Calibri</vt:lpstr>
      <vt:lpstr>Century Schoolbook</vt:lpstr>
      <vt:lpstr>Symbol</vt:lpstr>
      <vt:lpstr>Times New Roman</vt:lpstr>
      <vt:lpstr>Wingdings</vt:lpstr>
      <vt:lpstr>Wingdings 2</vt:lpstr>
      <vt:lpstr>Balcão Envidraçado</vt:lpstr>
      <vt:lpstr>     Estacas Pré-moldadas(fabricadas, de concreto) – Fabricação, Normas e Desafios </vt:lpstr>
      <vt:lpstr>Objetivos</vt:lpstr>
      <vt:lpstr>A fabricação e a norma</vt:lpstr>
      <vt:lpstr>Introdução</vt:lpstr>
      <vt:lpstr>Cálculo estrutural</vt:lpstr>
      <vt:lpstr>Cálculo estrutural</vt:lpstr>
      <vt:lpstr>Cálculo estrutural</vt:lpstr>
      <vt:lpstr>Cálculo estrutural</vt:lpstr>
      <vt:lpstr>Cálculo estrutural</vt:lpstr>
      <vt:lpstr>Cálculo estrutural</vt:lpstr>
      <vt:lpstr>Cálculo estrutural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Qualidade do concreto</vt:lpstr>
      <vt:lpstr>Exigências da nbr 16258:2014</vt:lpstr>
      <vt:lpstr>Exigências da nbr 16258:2014</vt:lpstr>
      <vt:lpstr>Exigências da nbr 16258:2014</vt:lpstr>
      <vt:lpstr>Exigências da nbr 16258:2014</vt:lpstr>
      <vt:lpstr>Exigências da nbr 16258:2014</vt:lpstr>
      <vt:lpstr>Exigências da nbr 9062:2007</vt:lpstr>
      <vt:lpstr>Apresentação do PowerPoint</vt:lpstr>
      <vt:lpstr>Tempo de aplicação </vt:lpstr>
      <vt:lpstr>Tempo de aplicação </vt:lpstr>
      <vt:lpstr>visibilidade</vt:lpstr>
      <vt:lpstr>visibilidade</vt:lpstr>
      <vt:lpstr>Armação</vt:lpstr>
      <vt:lpstr>Armação</vt:lpstr>
      <vt:lpstr>Tolerâncias</vt:lpstr>
      <vt:lpstr>Tolerâncias</vt:lpstr>
      <vt:lpstr>Tolerâncias</vt:lpstr>
      <vt:lpstr>Tolerâncias </vt:lpstr>
      <vt:lpstr>Região de contato nas emendas</vt:lpstr>
      <vt:lpstr>Tolerâncias de fabricação da nbr 16258:2014</vt:lpstr>
      <vt:lpstr>Tolerâncias de fabricação PCI</vt:lpstr>
      <vt:lpstr>Tolerâncias de fabricação de perfis metálicos</vt:lpstr>
      <vt:lpstr>Conclusões</vt:lpstr>
      <vt:lpstr>Opções de fundaçÃo em estacas pré-fabricadas- Vantagens</vt:lpstr>
      <vt:lpstr>Opções de fundação em estacas pré-fabricadas- Desvantagens</vt:lpstr>
      <vt:lpstr>Bibliografia </vt:lpstr>
      <vt:lpstr>Bibliografia 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Fundações em Estacas Pré-fabricadas de Concreto</dc:title>
  <dc:creator>Roberto José Foá</dc:creator>
  <cp:lastModifiedBy>Roberto Foá</cp:lastModifiedBy>
  <cp:revision>134</cp:revision>
  <dcterms:created xsi:type="dcterms:W3CDTF">2013-10-17T17:37:30Z</dcterms:created>
  <dcterms:modified xsi:type="dcterms:W3CDTF">2016-03-31T19:46:39Z</dcterms:modified>
</cp:coreProperties>
</file>